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</p:sldMasterIdLst>
  <p:notesMasterIdLst>
    <p:notesMasterId r:id="rId47"/>
  </p:notesMasterIdLst>
  <p:sldIdLst>
    <p:sldId id="400" r:id="rId4"/>
    <p:sldId id="629" r:id="rId5"/>
    <p:sldId id="563" r:id="rId6"/>
    <p:sldId id="564" r:id="rId7"/>
    <p:sldId id="565" r:id="rId8"/>
    <p:sldId id="576" r:id="rId9"/>
    <p:sldId id="566" r:id="rId10"/>
    <p:sldId id="567" r:id="rId11"/>
    <p:sldId id="607" r:id="rId12"/>
    <p:sldId id="569" r:id="rId13"/>
    <p:sldId id="570" r:id="rId14"/>
    <p:sldId id="571" r:id="rId15"/>
    <p:sldId id="572" r:id="rId16"/>
    <p:sldId id="573" r:id="rId17"/>
    <p:sldId id="574" r:id="rId18"/>
    <p:sldId id="583" r:id="rId19"/>
    <p:sldId id="584" r:id="rId20"/>
    <p:sldId id="575" r:id="rId21"/>
    <p:sldId id="630" r:id="rId22"/>
    <p:sldId id="622" r:id="rId23"/>
    <p:sldId id="615" r:id="rId24"/>
    <p:sldId id="590" r:id="rId25"/>
    <p:sldId id="592" r:id="rId26"/>
    <p:sldId id="593" r:id="rId27"/>
    <p:sldId id="594" r:id="rId28"/>
    <p:sldId id="595" r:id="rId29"/>
    <p:sldId id="596" r:id="rId30"/>
    <p:sldId id="597" r:id="rId31"/>
    <p:sldId id="598" r:id="rId32"/>
    <p:sldId id="599" r:id="rId33"/>
    <p:sldId id="611" r:id="rId34"/>
    <p:sldId id="600" r:id="rId35"/>
    <p:sldId id="602" r:id="rId36"/>
    <p:sldId id="603" r:id="rId37"/>
    <p:sldId id="303" r:id="rId38"/>
    <p:sldId id="323" r:id="rId39"/>
    <p:sldId id="613" r:id="rId40"/>
    <p:sldId id="612" r:id="rId41"/>
    <p:sldId id="624" r:id="rId42"/>
    <p:sldId id="614" r:id="rId43"/>
    <p:sldId id="605" r:id="rId44"/>
    <p:sldId id="585" r:id="rId45"/>
    <p:sldId id="587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0000"/>
    <a:srgbClr val="D88900"/>
    <a:srgbClr val="920D00"/>
    <a:srgbClr val="FD0717"/>
    <a:srgbClr val="E30008"/>
    <a:srgbClr val="008040"/>
    <a:srgbClr val="DADEE2"/>
    <a:srgbClr val="B9BDB6"/>
    <a:srgbClr val="ADD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/>
    <p:restoredTop sz="96176"/>
  </p:normalViewPr>
  <p:slideViewPr>
    <p:cSldViewPr>
      <p:cViewPr varScale="1">
        <p:scale>
          <a:sx n="127" d="100"/>
          <a:sy n="127" d="100"/>
        </p:scale>
        <p:origin x="1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5808"/>
    </p:cViewPr>
  </p:sorterViewPr>
  <p:notesViewPr>
    <p:cSldViewPr>
      <p:cViewPr varScale="1">
        <p:scale>
          <a:sx n="73" d="100"/>
          <a:sy n="73" d="100"/>
        </p:scale>
        <p:origin x="-189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8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938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3DC9FF8-2100-FE45-A371-3DDFBE0C5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2044F-FD1A-AC49-9CFB-3E2765503175}" type="slidenum">
              <a:rPr lang="en-US">
                <a:latin typeface="Arial" pitchFamily="-107" charset="0"/>
              </a:rPr>
              <a:pPr/>
              <a:t>1</a:t>
            </a:fld>
            <a:endParaRPr lang="en-US">
              <a:latin typeface="Arial" pitchFamily="-107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5AD2E-4DB7-BC44-80CF-F4944377B943}" type="slidenum">
              <a:rPr lang="en-US">
                <a:latin typeface="Arial" pitchFamily="-107" charset="0"/>
              </a:rPr>
              <a:pPr/>
              <a:t>10</a:t>
            </a:fld>
            <a:endParaRPr lang="en-US">
              <a:latin typeface="Arial" pitchFamily="-107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6B34E-0AC2-CC4C-BF92-37CC6E8D7097}" type="slidenum">
              <a:rPr lang="en-US">
                <a:latin typeface="Arial" pitchFamily="-107" charset="0"/>
              </a:rPr>
              <a:pPr/>
              <a:t>11</a:t>
            </a:fld>
            <a:endParaRPr lang="en-US">
              <a:latin typeface="Arial" pitchFamily="-107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504A9-4356-4342-8730-EBF6FAA9BEA1}" type="slidenum">
              <a:rPr lang="en-US">
                <a:latin typeface="Arial" pitchFamily="-107" charset="0"/>
              </a:rPr>
              <a:pPr/>
              <a:t>12</a:t>
            </a:fld>
            <a:endParaRPr lang="en-US">
              <a:latin typeface="Arial" pitchFamily="-107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9C6AA-86DA-AF40-92D3-C9E161BBE5D6}" type="slidenum">
              <a:rPr lang="en-US">
                <a:latin typeface="Arial" pitchFamily="-107" charset="0"/>
              </a:rPr>
              <a:pPr/>
              <a:t>13</a:t>
            </a:fld>
            <a:endParaRPr lang="en-US">
              <a:latin typeface="Arial" pitchFamily="-107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C61BA-2BDF-1741-9294-56425D55609B}" type="slidenum">
              <a:rPr lang="en-US">
                <a:latin typeface="Arial" pitchFamily="-107" charset="0"/>
              </a:rPr>
              <a:pPr/>
              <a:t>14</a:t>
            </a:fld>
            <a:endParaRPr lang="en-US">
              <a:latin typeface="Arial" pitchFamily="-107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2BC41-C7E5-9347-BB1B-782324530163}" type="slidenum">
              <a:rPr lang="en-US">
                <a:latin typeface="Arial" pitchFamily="-107" charset="0"/>
              </a:rPr>
              <a:pPr/>
              <a:t>15</a:t>
            </a:fld>
            <a:endParaRPr lang="en-US">
              <a:latin typeface="Arial" pitchFamily="-107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112EE-9F2E-9B4D-931A-A5F6B13F5128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A48BD-AD9B-2E4E-8A1A-0C8D0CC5E0A5}" type="slidenum">
              <a:rPr lang="en-US"/>
              <a:pPr/>
              <a:t>17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E8373-D0B8-524F-9689-96EB7F7C18FA}" type="slidenum">
              <a:rPr lang="en-US">
                <a:latin typeface="Arial" pitchFamily="-107" charset="0"/>
              </a:rPr>
              <a:pPr/>
              <a:t>19</a:t>
            </a:fld>
            <a:endParaRPr lang="en-US">
              <a:latin typeface="Arial" pitchFamily="-107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651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Tissue System: One or more tissues organized into a functional unit connecting the organs of a plant.</a:t>
            </a:r>
          </a:p>
          <a:p>
            <a:r>
              <a:rPr lang="en-US" dirty="0"/>
              <a:t>Tissue: an ensemble of similar cells from the same</a:t>
            </a:r>
            <a:r>
              <a:rPr lang="en-US" baseline="0" dirty="0"/>
              <a:t> origin </a:t>
            </a:r>
            <a:r>
              <a:rPr lang="en-US" dirty="0"/>
              <a:t>that together carry out a specific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C9FF8-2100-FE45-A371-3DDFBE0C51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E8373-D0B8-524F-9689-96EB7F7C18FA}" type="slidenum">
              <a:rPr lang="en-US">
                <a:latin typeface="Arial" pitchFamily="-107" charset="0"/>
              </a:rPr>
              <a:pPr/>
              <a:t>2</a:t>
            </a:fld>
            <a:endParaRPr lang="en-US">
              <a:latin typeface="Arial" pitchFamily="-107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0105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40312-B3AE-3D4F-AFBE-CF154AB0DFF9}" type="slidenum">
              <a:rPr lang="en-US"/>
              <a:pPr/>
              <a:t>23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B4FD8-DA2E-D247-8DCE-DF81D336AC17}" type="slidenum">
              <a:rPr lang="en-US"/>
              <a:pPr/>
              <a:t>24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095DE-F8C9-904A-BBCE-8669CF27A5E2}" type="slidenum">
              <a:rPr lang="en-US"/>
              <a:pPr/>
              <a:t>25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AD87B-9EED-E74E-AE8D-A52963ACDF32}" type="slidenum">
              <a:rPr lang="en-US"/>
              <a:pPr/>
              <a:t>26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59C1E-486D-B448-A829-70DE18CA9BF6}" type="slidenum">
              <a:rPr lang="en-US"/>
              <a:pPr/>
              <a:t>27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1F15B-3D4C-FF4C-AD80-9AE7E8A31F73}" type="slidenum">
              <a:rPr lang="en-US"/>
              <a:pPr/>
              <a:t>29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36B7B-B231-8C4F-A23F-ED0CA8D9FD09}" type="slidenum">
              <a:rPr lang="en-US"/>
              <a:pPr/>
              <a:t>30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6A882-0A9B-7A4A-9FB0-A98781EAEF3A}" type="slidenum">
              <a:rPr lang="en-US"/>
              <a:pPr/>
              <a:t>32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92E51-4943-B94B-9E76-56624152E5E9}" type="slidenum">
              <a:rPr lang="en-US"/>
              <a:pPr/>
              <a:t>33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42948-807D-3D4E-93D5-2A3AA012F133}" type="slidenum">
              <a:rPr lang="en-US"/>
              <a:pPr/>
              <a:t>34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D5AA5-C041-B44D-B4B0-FE9E571D5F1B}" type="slidenum">
              <a:rPr lang="en-US">
                <a:latin typeface="Arial" pitchFamily="-107" charset="0"/>
              </a:rPr>
              <a:pPr/>
              <a:t>3</a:t>
            </a:fld>
            <a:endParaRPr lang="en-US">
              <a:latin typeface="Arial" pitchFamily="-107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C2CE4-DF8B-9B44-A213-C35A4A10E7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265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7DFA5-A2C7-1E44-A362-0C1ABC8CEAF4}" type="slidenum">
              <a:rPr lang="en-US">
                <a:latin typeface="Arial" pitchFamily="-107" charset="0"/>
              </a:rPr>
              <a:pPr/>
              <a:t>37</a:t>
            </a:fld>
            <a:endParaRPr lang="en-US">
              <a:latin typeface="Arial" pitchFamily="-107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6A882-0A9B-7A4A-9FB0-A98781EAEF3A}" type="slidenum">
              <a:rPr lang="en-US"/>
              <a:pPr/>
              <a:t>39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42948-807D-3D4E-93D5-2A3AA012F133}" type="slidenum">
              <a:rPr lang="en-US"/>
              <a:pPr/>
              <a:t>40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E400-66FB-144E-89EB-63249FB50689}" type="slidenum">
              <a:rPr lang="en-US"/>
              <a:pPr/>
              <a:t>41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 here on Thursday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C9FF8-2100-FE45-A371-3DDFBE0C51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FB6C4-A87C-664C-92E3-A17F551B91CC}" type="slidenum">
              <a:rPr lang="en-US">
                <a:latin typeface="Arial" pitchFamily="-107" charset="0"/>
              </a:rPr>
              <a:pPr/>
              <a:t>5</a:t>
            </a:fld>
            <a:endParaRPr lang="en-US">
              <a:latin typeface="Arial" pitchFamily="-107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BD9E0-5A32-9443-BFE3-B7062D42F1DE}" type="slidenum">
              <a:rPr lang="en-US"/>
              <a:pPr/>
              <a:t>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2C1ED-A8C8-004F-889D-DE2BA5050B26}" type="slidenum">
              <a:rPr lang="en-US">
                <a:latin typeface="Arial" pitchFamily="-107" charset="0"/>
              </a:rPr>
              <a:pPr/>
              <a:t>7</a:t>
            </a:fld>
            <a:endParaRPr lang="en-US">
              <a:latin typeface="Arial" pitchFamily="-107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000E6-28EA-814D-816A-FD55B4180EDF}" type="slidenum">
              <a:rPr lang="en-US">
                <a:latin typeface="Arial" pitchFamily="-107" charset="0"/>
              </a:rPr>
              <a:pPr/>
              <a:t>8</a:t>
            </a:fld>
            <a:endParaRPr lang="en-US">
              <a:latin typeface="Arial" pitchFamily="-107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C3F47-339D-3043-BED0-3AD4C2E37475}" type="slidenum">
              <a:rPr lang="en-US">
                <a:latin typeface="Arial" pitchFamily="-107" charset="0"/>
              </a:rPr>
              <a:pPr/>
              <a:t>9</a:t>
            </a:fld>
            <a:endParaRPr lang="en-US">
              <a:latin typeface="Arial" pitchFamily="-107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CE5E-74C6-2A46-B74C-35A1E3E1C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A287-302C-FE4E-9808-E67E9E68D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89BD5-0FAB-FF47-B1F4-4A18E7116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5819C-D290-4D46-AA85-6002C2276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10F6-99A7-7C48-A993-887F0D113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 userDrawn="1"/>
        </p:nvSpPr>
        <p:spPr bwMode="auto">
          <a:xfrm>
            <a:off x="6324600" y="6477000"/>
            <a:ext cx="2600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r>
              <a:rPr lang="en-US" sz="800">
                <a:latin typeface="Calibri" charset="0"/>
              </a:rPr>
              <a:t>©  2013 American Society of Plant Biologists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A86D-7B2A-5D44-B7B4-E26BB4495E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419-8EA2-4549-98E5-24E145E02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83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2F294-4D80-E54E-9025-A0079E7F0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830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538F-F6B0-2548-823B-9EAA3A6C0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872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1BAC1-A16B-084B-8410-1E0CD43DD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765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6EF3D-379D-1A4F-B9DB-3431193C8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998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DC4EA-480C-A543-9D33-9A3BEC156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6F7C1-B2D3-4249-947A-D313724A1D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299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3623-FD8D-B94E-A60B-4B1A9DD88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830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9B09-4EFF-CE41-961B-767D73FAE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690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3023-C217-254C-A655-B3083D2BF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7695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A5E5-AC35-5541-A86F-1F14FE63F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6071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1A5B-5A81-E14B-BBED-9F11FB22A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174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DA7E-3975-9E41-9710-DCE84735B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190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2A65-533D-6F4A-9ACF-28285774D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73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7229-B4A4-2241-9922-FA03C038E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8985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E59F-7CFE-4D42-8A9B-58C843858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56CB-7DF4-AD40-8D79-2A08F6B5B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DD6C9-D173-8341-A487-80535365D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DCAD8-7FFA-BB49-89C6-3FEC51F33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78DF-B4A0-2748-AD41-5175F5014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48B0C-D58C-A04A-A03D-5D7D36403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672A-C328-374A-880D-C18355F33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610097F-BA9A-8243-A2C2-47F65FF5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A8AA86D-7B2A-5D44-B7B4-E26BB4495E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9/6/21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FED6419-8EA2-4549-98E5-24E145E02D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1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</a:defRPr>
            </a:lvl1pPr>
          </a:lstStyle>
          <a:p>
            <a:pPr>
              <a:defRPr/>
            </a:pPr>
            <a:fld id="{9691EC75-2EA3-1A43-A07A-7AB2DEC4F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pyrus" pitchFamily="-10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pyrus" pitchFamily="-10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pyrus" pitchFamily="-10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pyru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-10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d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trophytum_asteria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85750"/>
            <a:ext cx="6350000" cy="62865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05100" y="1835289"/>
            <a:ext cx="3733800" cy="707886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The Plant Body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05200" y="4800600"/>
            <a:ext cx="2133600" cy="98488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Chapter 3</a:t>
            </a:r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r>
              <a:rPr lang="en-US" sz="2000"/>
              <a:t>Fall 2021</a:t>
            </a:r>
            <a:endParaRPr lang="en-US" sz="2000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6096000"/>
            <a:ext cx="40617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Apical </a:t>
            </a:r>
            <a:r>
              <a:rPr lang="en-US" dirty="0" err="1"/>
              <a:t>Meristem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334000"/>
            <a:ext cx="1159843" cy="369332"/>
          </a:xfrm>
          <a:prstGeom prst="rect">
            <a:avLst/>
          </a:prstGeom>
          <a:solidFill>
            <a:srgbClr val="A5F3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Root Cap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359i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"/>
            <a:ext cx="3856038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68313" y="5791200"/>
            <a:ext cx="82851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Cell division in the </a:t>
            </a:r>
            <a:r>
              <a:rPr lang="en-US" b="1" dirty="0"/>
              <a:t>lateral</a:t>
            </a:r>
            <a:r>
              <a:rPr lang="en-US" dirty="0"/>
              <a:t> </a:t>
            </a:r>
            <a:r>
              <a:rPr lang="en-US" dirty="0" err="1"/>
              <a:t>meristems</a:t>
            </a:r>
            <a:r>
              <a:rPr lang="en-US" dirty="0"/>
              <a:t> increases the </a:t>
            </a:r>
            <a:r>
              <a:rPr lang="en-US" b="1" i="1" dirty="0"/>
              <a:t>girth</a:t>
            </a:r>
            <a:r>
              <a:rPr lang="en-US" dirty="0"/>
              <a:t> of the stem</a:t>
            </a: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352800"/>
            <a:ext cx="2743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381000"/>
            <a:ext cx="3445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Lateral </a:t>
            </a:r>
            <a:r>
              <a:rPr lang="en-US" dirty="0" err="1"/>
              <a:t>Meristems</a:t>
            </a:r>
            <a:endParaRPr lang="en-US" dirty="0"/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286000"/>
            <a:ext cx="4191000" cy="327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5715" name="Oval 3"/>
          <p:cNvSpPr>
            <a:spLocks noChangeArrowheads="1"/>
          </p:cNvSpPr>
          <p:nvPr/>
        </p:nvSpPr>
        <p:spPr bwMode="auto">
          <a:xfrm rot="3659062">
            <a:off x="1464469" y="4099719"/>
            <a:ext cx="1077912" cy="19050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30454">
            <a:off x="1090746" y="617523"/>
            <a:ext cx="4452432" cy="4535268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2400" y="5334000"/>
            <a:ext cx="8991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  <a:p>
            <a:pPr algn="ctr"/>
            <a:r>
              <a:rPr lang="en-US" sz="2800" dirty="0"/>
              <a:t>The lateral </a:t>
            </a:r>
            <a:r>
              <a:rPr lang="en-US" sz="2800" dirty="0" err="1"/>
              <a:t>meristem</a:t>
            </a:r>
            <a:r>
              <a:rPr lang="en-US" sz="2800" dirty="0"/>
              <a:t> that produces wood is called the </a:t>
            </a:r>
          </a:p>
          <a:p>
            <a:pPr algn="ctr"/>
            <a:r>
              <a:rPr lang="en-US" sz="2800" i="1" dirty="0"/>
              <a:t>vascular cambium</a:t>
            </a:r>
            <a:r>
              <a:rPr lang="en-US" sz="2800" dirty="0"/>
              <a:t>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3425202">
            <a:off x="3964456" y="1401774"/>
            <a:ext cx="2286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1676400"/>
            <a:ext cx="18493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vascular</a:t>
            </a:r>
          </a:p>
          <a:p>
            <a:r>
              <a:rPr lang="en-US" dirty="0"/>
              <a:t>cambium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05000"/>
            <a:ext cx="55308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448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Secondary Growth in a Woody Plant</a:t>
            </a:r>
            <a:r>
              <a:rPr lang="en-US" sz="2000" b="1"/>
              <a:t> 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86200" y="1219200"/>
            <a:ext cx="333216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Secondary xylem</a:t>
            </a:r>
          </a:p>
          <a:p>
            <a:pPr algn="ctr"/>
            <a:r>
              <a:rPr lang="en-US" dirty="0"/>
              <a:t>  (= wood!)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1752600"/>
            <a:ext cx="3352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166814"/>
            <a:ext cx="8535987" cy="11430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en-US" sz="2800" i="1" dirty="0"/>
              <a:t>cork cambium </a:t>
            </a:r>
            <a:r>
              <a:rPr lang="en-US" sz="2800" dirty="0"/>
              <a:t>produces cork (outer bark), a tough, thick covering for stems and roots that replaces the epidermis</a:t>
            </a:r>
          </a:p>
        </p:txBody>
      </p:sp>
      <p:pic>
        <p:nvPicPr>
          <p:cNvPr id="26629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22525"/>
            <a:ext cx="8535987" cy="447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1000" y="1674925"/>
            <a:ext cx="4572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981200" y="3200400"/>
            <a:ext cx="2100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cork cambium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4114800" y="3505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19812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929550-00FF-A64C-9477-009F291567A0}"/>
              </a:ext>
            </a:extLst>
          </p:cNvPr>
          <p:cNvSpPr/>
          <p:nvPr/>
        </p:nvSpPr>
        <p:spPr>
          <a:xfrm>
            <a:off x="381000" y="5715000"/>
            <a:ext cx="838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0845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Examples of bark</a:t>
            </a:r>
            <a:endParaRPr lang="en-US"/>
          </a:p>
        </p:txBody>
      </p:sp>
      <p:pic>
        <p:nvPicPr>
          <p:cNvPr id="29699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81200"/>
            <a:ext cx="8535987" cy="469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5989638"/>
            <a:ext cx="208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bg1"/>
                </a:solidFill>
              </a:rPr>
              <a:t>Fagus grandifolia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405188" y="5989638"/>
            <a:ext cx="2081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bg1"/>
                </a:solidFill>
              </a:rPr>
              <a:t>Celtis occidentalis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224588" y="5989638"/>
            <a:ext cx="2513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bg1"/>
                </a:solidFill>
              </a:rPr>
              <a:t>Betula  alleghaniensis</a:t>
            </a:r>
            <a:endParaRPr lang="en-US" sz="2000" i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AB23C-10E3-B74F-8BB9-AE605AC5B804}"/>
              </a:ext>
            </a:extLst>
          </p:cNvPr>
          <p:cNvSpPr/>
          <p:nvPr/>
        </p:nvSpPr>
        <p:spPr>
          <a:xfrm>
            <a:off x="380206" y="6408406"/>
            <a:ext cx="838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1549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ak-seed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29" y="0"/>
            <a:ext cx="4645742" cy="6858000"/>
          </a:xfrm>
          <a:prstGeom prst="rect">
            <a:avLst/>
          </a:prstGeom>
        </p:spPr>
      </p:pic>
      <p:pic>
        <p:nvPicPr>
          <p:cNvPr id="3" name="Picture 2" descr="F_white_oak_tree_trunkReduc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Outline:</a:t>
            </a:r>
          </a:p>
        </p:txBody>
      </p:sp>
      <p:sp>
        <p:nvSpPr>
          <p:cNvPr id="388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25146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Meristems: the plant’s growth centers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Primary growth from apical meristems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Secondary growth from lateral meristems</a:t>
            </a:r>
          </a:p>
          <a:p>
            <a:pPr eaLnBrk="1" hangingPunct="1"/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Cells, tissues, and tissue systems</a:t>
            </a:r>
          </a:p>
        </p:txBody>
      </p:sp>
    </p:spTree>
    <p:extLst>
      <p:ext uri="{BB962C8B-B14F-4D97-AF65-F5344CB8AC3E}">
        <p14:creationId xmlns:p14="http://schemas.microsoft.com/office/powerpoint/2010/main" val="717525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Outline:</a:t>
            </a:r>
          </a:p>
        </p:txBody>
      </p:sp>
      <p:sp>
        <p:nvSpPr>
          <p:cNvPr id="388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25146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Meristems: the plant’s growth centers</a:t>
            </a:r>
          </a:p>
          <a:p>
            <a:pPr eaLnBrk="1" hangingPunct="1"/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Primary growth from apical meristems</a:t>
            </a:r>
          </a:p>
          <a:p>
            <a:pPr eaLnBrk="1" hangingPunct="1"/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Secondary growth from lateral meristems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Cells, tissues, and tissue systems</a:t>
            </a:r>
          </a:p>
        </p:txBody>
      </p:sp>
    </p:spTree>
    <p:extLst>
      <p:ext uri="{BB962C8B-B14F-4D97-AF65-F5344CB8AC3E}">
        <p14:creationId xmlns:p14="http://schemas.microsoft.com/office/powerpoint/2010/main" val="3120414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92"/>
            <a:ext cx="8229600" cy="1325562"/>
          </a:xfrm>
        </p:spPr>
        <p:txBody>
          <a:bodyPr>
            <a:normAutofit/>
          </a:bodyPr>
          <a:lstStyle/>
          <a:p>
            <a:r>
              <a:rPr lang="en-US" sz="3800" dirty="0"/>
              <a:t>Hierarchical organization of </a:t>
            </a:r>
            <a:r>
              <a:rPr lang="en-US" sz="3800" b="1" i="1" dirty="0"/>
              <a:t>multicellular</a:t>
            </a:r>
            <a:r>
              <a:rPr lang="en-US" sz="3800" dirty="0"/>
              <a:t> organisms (e.g., plants, animals)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796" y="2027224"/>
            <a:ext cx="86358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cells </a:t>
            </a:r>
            <a:r>
              <a:rPr lang="en-US" sz="2600" dirty="0">
                <a:solidFill>
                  <a:prstClr val="black"/>
                </a:solidFill>
                <a:latin typeface="Calibri"/>
                <a:sym typeface="Wingdings"/>
              </a:rPr>
              <a:t> tissues  tissue systems  organs  whole organism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82" y="2875509"/>
            <a:ext cx="149887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e.g.,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tracheids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1002" y="3712765"/>
            <a:ext cx="11936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e.g., xylem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4110" y="2875509"/>
            <a:ext cx="140294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e.g., vascular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4561" y="3712765"/>
            <a:ext cx="109875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e.g., 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6927" y="2849988"/>
            <a:ext cx="185917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e.g., angiosperm </a:t>
            </a:r>
            <a:br>
              <a:rPr lang="en-US" sz="1800" dirty="0">
                <a:solidFill>
                  <a:prstClr val="black"/>
                </a:solidFill>
                <a:latin typeface="Calibri"/>
              </a:rPr>
            </a:br>
            <a:r>
              <a:rPr lang="en-US" sz="1800" dirty="0">
                <a:solidFill>
                  <a:prstClr val="black"/>
                </a:solidFill>
                <a:latin typeface="Calibri"/>
              </a:rPr>
              <a:t>(flowering plant)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8973" y="2519667"/>
            <a:ext cx="0" cy="355842"/>
          </a:xfrm>
          <a:prstGeom prst="straightConnector1">
            <a:avLst/>
          </a:prstGeom>
          <a:ln w="12700" cmpd="sng">
            <a:solidFill>
              <a:srgbClr val="4F62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35584" y="2494146"/>
            <a:ext cx="0" cy="355842"/>
          </a:xfrm>
          <a:prstGeom prst="straightConnector1">
            <a:avLst/>
          </a:prstGeom>
          <a:ln w="12700" cmpd="sng">
            <a:solidFill>
              <a:srgbClr val="4F62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76513" y="2468625"/>
            <a:ext cx="0" cy="355842"/>
          </a:xfrm>
          <a:prstGeom prst="straightConnector1">
            <a:avLst/>
          </a:prstGeom>
          <a:ln w="12700" cmpd="sng">
            <a:solidFill>
              <a:srgbClr val="4F62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61206" y="2519667"/>
            <a:ext cx="0" cy="1121614"/>
          </a:xfrm>
          <a:prstGeom prst="straightConnector1">
            <a:avLst/>
          </a:prstGeom>
          <a:ln w="12700" cmpd="sng">
            <a:solidFill>
              <a:srgbClr val="4F62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93938" y="2519667"/>
            <a:ext cx="0" cy="1121614"/>
          </a:xfrm>
          <a:prstGeom prst="straightConnector1">
            <a:avLst/>
          </a:prstGeom>
          <a:ln w="12700" cmpd="sng">
            <a:solidFill>
              <a:srgbClr val="4F62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" y="1828800"/>
            <a:ext cx="4785360" cy="31242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81200"/>
            <a:ext cx="8001000" cy="4114800"/>
          </a:xfrm>
        </p:spPr>
        <p:txBody>
          <a:bodyPr/>
          <a:lstStyle/>
          <a:p>
            <a:endParaRPr lang="en-US" b="1" i="1" dirty="0"/>
          </a:p>
          <a:p>
            <a:r>
              <a:rPr lang="en-US" b="1" i="1" dirty="0"/>
              <a:t>Tissues</a:t>
            </a:r>
            <a:r>
              <a:rPr lang="en-US" dirty="0"/>
              <a:t> are groups of cells that perform a common function.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Tissues are organized into </a:t>
            </a:r>
            <a:r>
              <a:rPr lang="en-US" b="1" i="1" dirty="0"/>
              <a:t>tissue systems</a:t>
            </a:r>
            <a:r>
              <a:rPr lang="en-US" dirty="0"/>
              <a:t>.  The three tissue systems are the dermal, ground, and vascular tissues.</a:t>
            </a:r>
          </a:p>
          <a:p>
            <a:endParaRPr lang="en-US" dirty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 descr="lev24220_0302"/>
          <p:cNvSpPr>
            <a:spLocks noGrp="1" noChangeAspect="1" noChangeArrowheads="1"/>
          </p:cNvSpPr>
          <p:nvPr isPhoto="1"/>
        </p:nvSpPr>
        <p:spPr bwMode="auto">
          <a:xfrm>
            <a:off x="1219200" y="1828800"/>
            <a:ext cx="8915400" cy="4667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TTisss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7010400" y="1752600"/>
            <a:ext cx="3276600" cy="4724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Tis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533400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Organization of Tissue Systems, Tissues, and Cells</a:t>
            </a:r>
          </a:p>
        </p:txBody>
      </p:sp>
      <p:sp>
        <p:nvSpPr>
          <p:cNvPr id="72710" name="TextBox 9"/>
          <p:cNvSpPr txBox="1">
            <a:spLocks noChangeArrowheads="1"/>
          </p:cNvSpPr>
          <p:nvPr/>
        </p:nvSpPr>
        <p:spPr bwMode="auto">
          <a:xfrm>
            <a:off x="6781800" y="4038600"/>
            <a:ext cx="3030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Tissue Systems</a:t>
            </a:r>
          </a:p>
        </p:txBody>
      </p:sp>
      <p:sp>
        <p:nvSpPr>
          <p:cNvPr id="72711" name="TextBox 10"/>
          <p:cNvSpPr txBox="1">
            <a:spLocks noChangeArrowheads="1"/>
          </p:cNvSpPr>
          <p:nvPr/>
        </p:nvSpPr>
        <p:spPr bwMode="auto">
          <a:xfrm>
            <a:off x="7086600" y="5029200"/>
            <a:ext cx="1233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Tissues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19200" y="1828800"/>
            <a:ext cx="6705600" cy="1066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35_08-PlantTissueSystem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2413" y="120650"/>
            <a:ext cx="4767262" cy="658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6646863" y="5248275"/>
            <a:ext cx="8842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457200" indent="-457200">
              <a:lnSpc>
                <a:spcPct val="80000"/>
              </a:lnSpc>
              <a:buFont typeface="Arial" pitchFamily="-108" charset="0"/>
              <a:buNone/>
            </a:pPr>
            <a:r>
              <a:rPr lang="en-US" sz="1800" b="1">
                <a:ea typeface="ＭＳ Ｐゴシック" pitchFamily="-108" charset="-128"/>
                <a:cs typeface="ＭＳ Ｐゴシック" pitchFamily="-108" charset="-128"/>
              </a:rPr>
              <a:t>Dermal</a:t>
            </a:r>
          </a:p>
          <a:p>
            <a:pPr marL="457200" indent="-457200">
              <a:lnSpc>
                <a:spcPct val="70000"/>
              </a:lnSpc>
              <a:buFont typeface="Arial" pitchFamily="-108" charset="0"/>
              <a:buNone/>
            </a:pPr>
            <a:r>
              <a:rPr lang="en-US" sz="1800" b="1">
                <a:ea typeface="ＭＳ Ｐゴシック" pitchFamily="-108" charset="-128"/>
                <a:cs typeface="ＭＳ Ｐゴシック" pitchFamily="-108" charset="-128"/>
              </a:rPr>
              <a:t>tissue</a:t>
            </a:r>
            <a:endParaRPr lang="en-US" sz="1800" b="1">
              <a:solidFill>
                <a:srgbClr val="563A8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6881813" y="5807075"/>
            <a:ext cx="8842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457200" indent="-457200">
              <a:lnSpc>
                <a:spcPct val="80000"/>
              </a:lnSpc>
              <a:buFont typeface="Arial" pitchFamily="-108" charset="0"/>
              <a:buNone/>
            </a:pPr>
            <a:r>
              <a:rPr lang="en-US" sz="1800" b="1">
                <a:ea typeface="ＭＳ Ｐゴシック" pitchFamily="-108" charset="-128"/>
                <a:cs typeface="ＭＳ Ｐゴシック" pitchFamily="-108" charset="-128"/>
              </a:rPr>
              <a:t>Ground</a:t>
            </a:r>
          </a:p>
          <a:p>
            <a:pPr marL="457200" indent="-457200">
              <a:lnSpc>
                <a:spcPct val="70000"/>
              </a:lnSpc>
              <a:buFont typeface="Arial" pitchFamily="-108" charset="0"/>
              <a:buNone/>
            </a:pPr>
            <a:r>
              <a:rPr lang="en-US" sz="1800" b="1">
                <a:ea typeface="ＭＳ Ｐゴシック" pitchFamily="-108" charset="-128"/>
                <a:cs typeface="ＭＳ Ｐゴシック" pitchFamily="-108" charset="-128"/>
              </a:rPr>
              <a:t>tissue</a:t>
            </a:r>
            <a:endParaRPr lang="en-US" sz="1800" b="1">
              <a:solidFill>
                <a:srgbClr val="563A8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7815263" y="6003925"/>
            <a:ext cx="10239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457200" indent="-457200">
              <a:lnSpc>
                <a:spcPct val="80000"/>
              </a:lnSpc>
              <a:buFont typeface="Arial" pitchFamily="-108" charset="0"/>
              <a:buNone/>
            </a:pPr>
            <a:r>
              <a:rPr lang="en-US" sz="1800" b="1">
                <a:ea typeface="ＭＳ Ｐゴシック" pitchFamily="-108" charset="-128"/>
                <a:cs typeface="ＭＳ Ｐゴシック" pitchFamily="-108" charset="-128"/>
              </a:rPr>
              <a:t>Vascular</a:t>
            </a:r>
          </a:p>
          <a:p>
            <a:pPr marL="457200" indent="-457200">
              <a:lnSpc>
                <a:spcPct val="70000"/>
              </a:lnSpc>
              <a:buFont typeface="Arial" pitchFamily="-108" charset="0"/>
              <a:buNone/>
            </a:pPr>
            <a:r>
              <a:rPr lang="en-US" sz="1800" b="1">
                <a:ea typeface="ＭＳ Ｐゴシック" pitchFamily="-108" charset="-128"/>
                <a:cs typeface="ＭＳ Ｐゴシック" pitchFamily="-108" charset="-128"/>
              </a:rPr>
              <a:t>tissue</a:t>
            </a:r>
            <a:endParaRPr lang="en-US" sz="1800" b="1">
              <a:solidFill>
                <a:srgbClr val="563A84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5782" name="Line 7"/>
          <p:cNvSpPr>
            <a:spLocks noChangeShapeType="1"/>
          </p:cNvSpPr>
          <p:nvPr/>
        </p:nvSpPr>
        <p:spPr bwMode="auto">
          <a:xfrm flipV="1">
            <a:off x="7450138" y="5267325"/>
            <a:ext cx="22225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3" name="Line 8"/>
          <p:cNvSpPr>
            <a:spLocks noChangeShapeType="1"/>
          </p:cNvSpPr>
          <p:nvPr/>
        </p:nvSpPr>
        <p:spPr bwMode="auto">
          <a:xfrm flipV="1">
            <a:off x="7507288" y="5521325"/>
            <a:ext cx="355600" cy="292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4" name="Line 9"/>
          <p:cNvSpPr>
            <a:spLocks noChangeShapeType="1"/>
          </p:cNvSpPr>
          <p:nvPr/>
        </p:nvSpPr>
        <p:spPr bwMode="auto">
          <a:xfrm>
            <a:off x="8142288" y="5299075"/>
            <a:ext cx="0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79388" y="115888"/>
            <a:ext cx="3413125" cy="64633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>
                <a:latin typeface="Arial" pitchFamily="-105" charset="0"/>
              </a:rPr>
              <a:t>Apical meristems give rise to 3 plant tissue systems:</a:t>
            </a:r>
          </a:p>
          <a:p>
            <a:pPr algn="ctr">
              <a:defRPr/>
            </a:pPr>
            <a:endParaRPr lang="en-US" sz="3000" dirty="0">
              <a:solidFill>
                <a:srgbClr val="66CCFF"/>
              </a:solidFill>
              <a:latin typeface="Arial" pitchFamily="-105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000" b="1" i="1" dirty="0">
                <a:solidFill>
                  <a:srgbClr val="66CCFF"/>
                </a:solidFill>
                <a:latin typeface="Arial" pitchFamily="-105" charset="0"/>
              </a:rPr>
              <a:t>dermal tissue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itchFamily="-105" charset="0"/>
              </a:rPr>
              <a:t> </a:t>
            </a:r>
            <a:r>
              <a:rPr lang="en-US" sz="3000" dirty="0">
                <a:latin typeface="Arial" pitchFamily="-105" charset="0"/>
              </a:rPr>
              <a:t>(outer covering)</a:t>
            </a:r>
          </a:p>
          <a:p>
            <a:pPr>
              <a:defRPr/>
            </a:pPr>
            <a:endParaRPr lang="en-US" sz="1200" dirty="0">
              <a:solidFill>
                <a:srgbClr val="864E6C"/>
              </a:solidFill>
              <a:latin typeface="Arial" pitchFamily="-105" charset="0"/>
            </a:endParaRPr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sz="3000" b="1" i="1" dirty="0">
                <a:solidFill>
                  <a:srgbClr val="FFE106"/>
                </a:solidFill>
                <a:latin typeface="Arial" pitchFamily="-105" charset="0"/>
              </a:rPr>
              <a:t>ground tissue</a:t>
            </a:r>
            <a:r>
              <a:rPr lang="en-US" sz="3000" dirty="0">
                <a:solidFill>
                  <a:srgbClr val="FFE106"/>
                </a:solidFill>
                <a:latin typeface="Arial" pitchFamily="-105" charset="0"/>
              </a:rPr>
              <a:t> </a:t>
            </a:r>
            <a:r>
              <a:rPr lang="en-US" sz="3000" dirty="0">
                <a:latin typeface="Arial" pitchFamily="-105" charset="0"/>
              </a:rPr>
              <a:t>(storage, photosynthesis, support, etc.)</a:t>
            </a:r>
          </a:p>
          <a:p>
            <a:pPr>
              <a:defRPr/>
            </a:pPr>
            <a:endParaRPr lang="en-US" sz="1200" dirty="0">
              <a:latin typeface="Arial" pitchFamily="-105" charset="0"/>
            </a:endParaRP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3000" b="1" i="1" dirty="0">
                <a:solidFill>
                  <a:srgbClr val="864E6C"/>
                </a:solidFill>
                <a:latin typeface="Arial" pitchFamily="-105" charset="0"/>
              </a:rPr>
              <a:t>vascular tissue</a:t>
            </a:r>
            <a:r>
              <a:rPr lang="en-US" sz="3000" dirty="0">
                <a:solidFill>
                  <a:srgbClr val="864E6C"/>
                </a:solidFill>
                <a:latin typeface="Arial" pitchFamily="-105" charset="0"/>
              </a:rPr>
              <a:t> </a:t>
            </a:r>
            <a:r>
              <a:rPr lang="en-US" sz="3000" dirty="0">
                <a:latin typeface="Arial" pitchFamily="-105" charset="0"/>
              </a:rPr>
              <a:t>(transport)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48146A-9B5B-5E46-B4AB-12ED5EED4735}"/>
              </a:ext>
            </a:extLst>
          </p:cNvPr>
          <p:cNvSpPr/>
          <p:nvPr/>
        </p:nvSpPr>
        <p:spPr>
          <a:xfrm>
            <a:off x="4062413" y="6502400"/>
            <a:ext cx="3024187" cy="1901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tissue systems are visible in a stem cross section: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66CCFF"/>
                </a:solidFill>
              </a:rPr>
              <a:t>Dermal</a:t>
            </a:r>
            <a:r>
              <a:rPr lang="en-US" dirty="0"/>
              <a:t> - the epidermis</a:t>
            </a:r>
          </a:p>
          <a:p>
            <a:r>
              <a:rPr lang="en-US" b="1" dirty="0">
                <a:solidFill>
                  <a:srgbClr val="FFE106"/>
                </a:solidFill>
              </a:rPr>
              <a:t>Ground</a:t>
            </a:r>
            <a:r>
              <a:rPr lang="en-US" dirty="0"/>
              <a:t> - the cortex and pith (if present)</a:t>
            </a:r>
          </a:p>
          <a:p>
            <a:r>
              <a:rPr lang="en-US" b="1" dirty="0">
                <a:solidFill>
                  <a:srgbClr val="864E6C"/>
                </a:solidFill>
              </a:rPr>
              <a:t>Vascular</a:t>
            </a:r>
            <a:r>
              <a:rPr lang="en-US" dirty="0"/>
              <a:t> - the xylem and phloem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24365" y="780422"/>
            <a:ext cx="17494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 dirty="0">
                <a:solidFill>
                  <a:srgbClr val="66CCFF"/>
                </a:solidFill>
              </a:rPr>
              <a:t>Dermal</a:t>
            </a:r>
            <a:r>
              <a:rPr lang="en-US" sz="1800" dirty="0">
                <a:solidFill>
                  <a:srgbClr val="66CCFF"/>
                </a:solidFill>
              </a:rPr>
              <a:t> </a:t>
            </a:r>
            <a:r>
              <a:rPr lang="en-US" sz="1800" b="1" dirty="0">
                <a:solidFill>
                  <a:srgbClr val="66CCFF"/>
                </a:solidFill>
              </a:rPr>
              <a:t>tissue</a:t>
            </a:r>
          </a:p>
          <a:p>
            <a:pPr algn="ctr" eaLnBrk="1" hangingPunct="1"/>
            <a:r>
              <a:rPr lang="en-US" sz="1800" b="1" dirty="0">
                <a:solidFill>
                  <a:srgbClr val="66CCFF"/>
                </a:solidFill>
              </a:rPr>
              <a:t>system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1447800" y="12954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467600" y="914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/>
              <a:t>     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7239000" y="523875"/>
            <a:ext cx="174919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 dirty="0">
                <a:solidFill>
                  <a:srgbClr val="FFE106"/>
                </a:solidFill>
              </a:rPr>
              <a:t>Ground tissue</a:t>
            </a:r>
          </a:p>
          <a:p>
            <a:pPr algn="ctr" eaLnBrk="1" hangingPunct="1"/>
            <a:r>
              <a:rPr lang="en-US" sz="1800" b="1" dirty="0">
                <a:solidFill>
                  <a:srgbClr val="FFE106"/>
                </a:solidFill>
              </a:rPr>
              <a:t>system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4800600" y="990600"/>
            <a:ext cx="243840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 flipH="1">
            <a:off x="6781800" y="7620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152400" y="5857875"/>
            <a:ext cx="186467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b="1" dirty="0">
                <a:solidFill>
                  <a:srgbClr val="864E6C"/>
                </a:solidFill>
              </a:rPr>
              <a:t>Vascular tissue</a:t>
            </a:r>
          </a:p>
          <a:p>
            <a:pPr algn="ctr" eaLnBrk="1" hangingPunct="1"/>
            <a:r>
              <a:rPr lang="en-US" sz="1800" b="1" dirty="0">
                <a:solidFill>
                  <a:srgbClr val="864E6C"/>
                </a:solidFill>
              </a:rPr>
              <a:t>system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V="1">
            <a:off x="1219200" y="50292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98487" y="5257800"/>
            <a:ext cx="7932738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FFE106"/>
                </a:solidFill>
              </a:rPr>
              <a:t>Ground Tissue System</a:t>
            </a:r>
            <a:r>
              <a:rPr lang="en-US" sz="3200" dirty="0"/>
              <a:t>: Cortex and Pith</a:t>
            </a:r>
          </a:p>
          <a:p>
            <a:pPr algn="ctr" eaLnBrk="1" hangingPunct="1"/>
            <a:r>
              <a:rPr lang="en-US" sz="3200" dirty="0"/>
              <a:t>Cell Type: Parenchyma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-401638" y="912813"/>
            <a:ext cx="1725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/>
              <a:t>     Cortex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295400" y="1219200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7467600" y="914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/>
              <a:t>     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7756525" y="657225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Pith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4800600" y="914400"/>
            <a:ext cx="28956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200"/>
              <a:t>Parenchyma Cells</a:t>
            </a:r>
            <a:endParaRPr lang="en-US"/>
          </a:p>
        </p:txBody>
      </p:sp>
      <p:graphicFrame>
        <p:nvGraphicFramePr>
          <p:cNvPr id="83970" name="Object 2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685800" y="1981200"/>
          <a:ext cx="3810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8" name="Chart" r:id="rId4" imgW="3810000" imgH="4114800" progId="MSGraph.Chart.8">
                  <p:embed followColorScheme="full"/>
                </p:oleObj>
              </mc:Choice>
              <mc:Fallback>
                <p:oleObj name="Chart" r:id="rId4" imgW="3810000" imgH="41148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38100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66138" y="2362200"/>
            <a:ext cx="4419600" cy="4114800"/>
          </a:xfrm>
        </p:spPr>
        <p:txBody>
          <a:bodyPr/>
          <a:lstStyle/>
          <a:p>
            <a:r>
              <a:rPr lang="en-US" sz="2800" dirty="0"/>
              <a:t>least specialized</a:t>
            </a:r>
          </a:p>
          <a:p>
            <a:r>
              <a:rPr lang="en-US" sz="2800" dirty="0"/>
              <a:t>isodiametric</a:t>
            </a:r>
          </a:p>
          <a:p>
            <a:r>
              <a:rPr lang="en-US" sz="2800" dirty="0"/>
              <a:t>often 14 sided</a:t>
            </a:r>
          </a:p>
          <a:p>
            <a:r>
              <a:rPr lang="en-US" sz="2800" dirty="0"/>
              <a:t>primary wall of cellulose</a:t>
            </a:r>
          </a:p>
          <a:p>
            <a:r>
              <a:rPr lang="en-US" sz="2800" dirty="0"/>
              <a:t>no secondary wall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828800"/>
            <a:ext cx="37290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3962400" y="1828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 descr="lev24220_0304"/>
          <p:cNvSpPr>
            <a:spLocks noGrp="1" noChangeAspect="1" noChangeArrowheads="1"/>
          </p:cNvSpPr>
          <p:nvPr isPhoto="1"/>
        </p:nvSpPr>
        <p:spPr bwMode="auto">
          <a:xfrm>
            <a:off x="0" y="868363"/>
            <a:ext cx="9144000" cy="59896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19" name="TextBox 5"/>
          <p:cNvSpPr txBox="1">
            <a:spLocks noChangeArrowheads="1"/>
          </p:cNvSpPr>
          <p:nvPr/>
        </p:nvSpPr>
        <p:spPr bwMode="auto">
          <a:xfrm>
            <a:off x="228600" y="381000"/>
            <a:ext cx="191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Parenchyma</a:t>
            </a:r>
          </a:p>
        </p:txBody>
      </p:sp>
      <p:sp>
        <p:nvSpPr>
          <p:cNvPr id="86020" name="TextBox 6"/>
          <p:cNvSpPr txBox="1">
            <a:spLocks noChangeArrowheads="1"/>
          </p:cNvSpPr>
          <p:nvPr/>
        </p:nvSpPr>
        <p:spPr bwMode="auto">
          <a:xfrm>
            <a:off x="3098800" y="381000"/>
            <a:ext cx="196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Collenchyma</a:t>
            </a:r>
          </a:p>
        </p:txBody>
      </p:sp>
      <p:sp>
        <p:nvSpPr>
          <p:cNvPr id="86021" name="TextBox 7"/>
          <p:cNvSpPr txBox="1">
            <a:spLocks noChangeArrowheads="1"/>
          </p:cNvSpPr>
          <p:nvPr/>
        </p:nvSpPr>
        <p:spPr bwMode="auto">
          <a:xfrm>
            <a:off x="5908675" y="304800"/>
            <a:ext cx="2135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Sclerenchyma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838200" y="533400"/>
            <a:ext cx="74676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43000" y="5410200"/>
            <a:ext cx="6705600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200">
                <a:solidFill>
                  <a:srgbClr val="66CCFF"/>
                </a:solidFill>
              </a:rPr>
              <a:t>Dermal Tissue System</a:t>
            </a:r>
            <a:r>
              <a:rPr lang="en-US" sz="3200" dirty="0"/>
              <a:t>: Epidermis</a:t>
            </a:r>
          </a:p>
          <a:p>
            <a:pPr algn="ctr" eaLnBrk="1" hangingPunct="1"/>
            <a:r>
              <a:rPr lang="en-US" sz="3200" dirty="0"/>
              <a:t>Cell Type: Parenchyma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219200"/>
            <a:ext cx="6172200" cy="1143000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a typeface="ＭＳ Ｐゴシック" pitchFamily="-107" charset="-128"/>
                <a:cs typeface="ＭＳ Ｐゴシック" pitchFamily="-107" charset="-128"/>
              </a:rPr>
              <a:t>How plants grow:</a:t>
            </a:r>
            <a:endParaRPr lang="en-US" dirty="0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4648200" cy="1066800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Meristems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0027" y="2438400"/>
            <a:ext cx="3468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How Plants Grow: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Meristems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1" y="0"/>
            <a:ext cx="9144000" cy="71934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535113" y="5257800"/>
            <a:ext cx="6088062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200">
                <a:solidFill>
                  <a:srgbClr val="864E6C"/>
                </a:solidFill>
              </a:rPr>
              <a:t>Vascular Tissue System: </a:t>
            </a:r>
            <a:r>
              <a:rPr lang="en-US" sz="3200"/>
              <a:t>Xylem and Phloem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22238" y="912813"/>
            <a:ext cx="677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/>
              <a:t>     </a:t>
            </a:r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7467600" y="914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/>
              <a:t>     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itchFamily="-108" charset="0"/>
                <a:ea typeface="Arial" pitchFamily="-108" charset="0"/>
                <a:cs typeface="Arial" pitchFamily="-108" charset="0"/>
              </a:rPr>
              <a:t>Vascular plants have long-distance transport systems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4800" y="1671638"/>
            <a:ext cx="8839200" cy="4500562"/>
            <a:chOff x="609600" y="1671638"/>
            <a:chExt cx="8320381" cy="4500562"/>
          </a:xfrm>
        </p:grpSpPr>
        <p:sp>
          <p:nvSpPr>
            <p:cNvPr id="67588" name="TextBox 23"/>
            <p:cNvSpPr txBox="1">
              <a:spLocks noChangeArrowheads="1"/>
            </p:cNvSpPr>
            <p:nvPr/>
          </p:nvSpPr>
          <p:spPr bwMode="auto">
            <a:xfrm>
              <a:off x="609600" y="2014538"/>
              <a:ext cx="2133600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800" b="1" dirty="0"/>
                <a:t>XYLEM </a:t>
              </a:r>
            </a:p>
            <a:p>
              <a:r>
                <a:rPr lang="en-GB" sz="2800" dirty="0"/>
                <a:t>Water moves from the soil to the atmosphere through the hollow dead cells of the xylem</a:t>
              </a:r>
            </a:p>
          </p:txBody>
        </p:sp>
        <p:sp>
          <p:nvSpPr>
            <p:cNvPr id="67589" name="TextBox 25"/>
            <p:cNvSpPr txBox="1">
              <a:spLocks noChangeArrowheads="1"/>
            </p:cNvSpPr>
            <p:nvPr/>
          </p:nvSpPr>
          <p:spPr bwMode="auto">
            <a:xfrm>
              <a:off x="5809838" y="1917700"/>
              <a:ext cx="3120143" cy="353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800" b="1" dirty="0"/>
                <a:t>PHLOEM</a:t>
              </a:r>
            </a:p>
            <a:p>
              <a:r>
                <a:rPr lang="en-GB" sz="2800" dirty="0"/>
                <a:t>Sugars produced in photosynthesis move from the leaves to other parts of the plant body through the phloem</a:t>
              </a:r>
              <a:endParaRPr lang="en-GB" sz="2800" i="1" dirty="0"/>
            </a:p>
          </p:txBody>
        </p:sp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2552700" y="1671638"/>
              <a:ext cx="3292475" cy="4500562"/>
              <a:chOff x="2552700" y="1671638"/>
              <a:chExt cx="3292475" cy="4500562"/>
            </a:xfrm>
          </p:grpSpPr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 flipH="1">
                <a:off x="2552700" y="1671638"/>
                <a:ext cx="3292475" cy="4500562"/>
                <a:chOff x="2552175" y="1672269"/>
                <a:chExt cx="3293788" cy="4499931"/>
              </a:xfrm>
            </p:grpSpPr>
            <p:grpSp>
              <p:nvGrpSpPr>
                <p:cNvPr id="8" name="Group 214"/>
                <p:cNvGrpSpPr>
                  <a:grpSpLocks/>
                </p:cNvGrpSpPr>
                <p:nvPr/>
              </p:nvGrpSpPr>
              <p:grpSpPr bwMode="auto">
                <a:xfrm>
                  <a:off x="2552175" y="1672269"/>
                  <a:ext cx="3293788" cy="4499931"/>
                  <a:chOff x="2894004" y="458497"/>
                  <a:chExt cx="3293597" cy="5209565"/>
                </a:xfrm>
              </p:grpSpPr>
              <p:grpSp>
                <p:nvGrpSpPr>
                  <p:cNvPr id="22" name="Group 24"/>
                  <p:cNvGrpSpPr>
                    <a:grpSpLocks/>
                  </p:cNvGrpSpPr>
                  <p:nvPr/>
                </p:nvGrpSpPr>
                <p:grpSpPr bwMode="auto">
                  <a:xfrm flipH="1">
                    <a:off x="2894004" y="458497"/>
                    <a:ext cx="3293597" cy="5209565"/>
                    <a:chOff x="3327044" y="1205380"/>
                    <a:chExt cx="4064357" cy="4858870"/>
                  </a:xfrm>
                </p:grpSpPr>
                <p:sp>
                  <p:nvSpPr>
                    <p:cNvPr id="7" name="Freeform 6"/>
                    <p:cNvSpPr/>
                    <p:nvPr/>
                  </p:nvSpPr>
                  <p:spPr>
                    <a:xfrm>
                      <a:off x="5271037" y="1705835"/>
                      <a:ext cx="450724" cy="2029243"/>
                    </a:xfrm>
                    <a:custGeom>
                      <a:avLst/>
                      <a:gdLst>
                        <a:gd name="connsiteX0" fmla="*/ 132447 w 410618"/>
                        <a:gd name="connsiteY0" fmla="*/ 2001250 h 2029825"/>
                        <a:gd name="connsiteX1" fmla="*/ 161022 w 410618"/>
                        <a:gd name="connsiteY1" fmla="*/ 1301162 h 2029825"/>
                        <a:gd name="connsiteX2" fmla="*/ 189597 w 410618"/>
                        <a:gd name="connsiteY2" fmla="*/ 601075 h 2029825"/>
                        <a:gd name="connsiteX3" fmla="*/ 3859 w 410618"/>
                        <a:gd name="connsiteY3" fmla="*/ 1000 h 2029825"/>
                        <a:gd name="connsiteX4" fmla="*/ 389622 w 410618"/>
                        <a:gd name="connsiteY4" fmla="*/ 743950 h 2029825"/>
                        <a:gd name="connsiteX5" fmla="*/ 361047 w 410618"/>
                        <a:gd name="connsiteY5" fmla="*/ 2029825 h 2029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10618" h="2029825">
                          <a:moveTo>
                            <a:pt x="132447" y="2001250"/>
                          </a:moveTo>
                          <a:lnTo>
                            <a:pt x="161022" y="1301162"/>
                          </a:lnTo>
                          <a:cubicBezTo>
                            <a:pt x="170547" y="1067800"/>
                            <a:pt x="215791" y="817769"/>
                            <a:pt x="189597" y="601075"/>
                          </a:cubicBezTo>
                          <a:cubicBezTo>
                            <a:pt x="163403" y="384381"/>
                            <a:pt x="-29478" y="-22812"/>
                            <a:pt x="3859" y="1000"/>
                          </a:cubicBezTo>
                          <a:cubicBezTo>
                            <a:pt x="37196" y="24812"/>
                            <a:pt x="330091" y="405812"/>
                            <a:pt x="389622" y="743950"/>
                          </a:cubicBezTo>
                          <a:cubicBezTo>
                            <a:pt x="449153" y="1082088"/>
                            <a:pt x="363428" y="1815513"/>
                            <a:pt x="361047" y="2029825"/>
                          </a:cubicBezTo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grpSp>
                  <p:nvGrpSpPr>
                    <p:cNvPr id="23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7044" y="3657838"/>
                      <a:ext cx="4064357" cy="2406412"/>
                      <a:chOff x="1315214" y="2057785"/>
                      <a:chExt cx="5771387" cy="3890577"/>
                    </a:xfrm>
                  </p:grpSpPr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1315214" y="2290762"/>
                        <a:ext cx="5771387" cy="3657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softEdge rad="1270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GB"/>
                      </a:p>
                    </p:txBody>
                  </p:sp>
                  <p:sp>
                    <p:nvSpPr>
                      <p:cNvPr id="19" name="Freeform 18"/>
                      <p:cNvSpPr/>
                      <p:nvPr/>
                    </p:nvSpPr>
                    <p:spPr>
                      <a:xfrm>
                        <a:off x="2173755" y="2419350"/>
                        <a:ext cx="4732464" cy="3374250"/>
                      </a:xfrm>
                      <a:custGeom>
                        <a:avLst/>
                        <a:gdLst>
                          <a:gd name="connsiteX0" fmla="*/ 1960095 w 4732464"/>
                          <a:gd name="connsiteY0" fmla="*/ 0 h 3374250"/>
                          <a:gd name="connsiteX1" fmla="*/ 1607670 w 4732464"/>
                          <a:gd name="connsiteY1" fmla="*/ 133350 h 3374250"/>
                          <a:gd name="connsiteX2" fmla="*/ 645645 w 4732464"/>
                          <a:gd name="connsiteY2" fmla="*/ 438150 h 3374250"/>
                          <a:gd name="connsiteX3" fmla="*/ 64620 w 4732464"/>
                          <a:gd name="connsiteY3" fmla="*/ 914400 h 3374250"/>
                          <a:gd name="connsiteX4" fmla="*/ 74145 w 4732464"/>
                          <a:gd name="connsiteY4" fmla="*/ 1514475 h 3374250"/>
                          <a:gd name="connsiteX5" fmla="*/ 598020 w 4732464"/>
                          <a:gd name="connsiteY5" fmla="*/ 1409700 h 3374250"/>
                          <a:gd name="connsiteX6" fmla="*/ 636120 w 4732464"/>
                          <a:gd name="connsiteY6" fmla="*/ 1933575 h 3374250"/>
                          <a:gd name="connsiteX7" fmla="*/ 826620 w 4732464"/>
                          <a:gd name="connsiteY7" fmla="*/ 2066925 h 3374250"/>
                          <a:gd name="connsiteX8" fmla="*/ 445620 w 4732464"/>
                          <a:gd name="connsiteY8" fmla="*/ 2505075 h 3374250"/>
                          <a:gd name="connsiteX9" fmla="*/ 569445 w 4732464"/>
                          <a:gd name="connsiteY9" fmla="*/ 2933700 h 3374250"/>
                          <a:gd name="connsiteX10" fmla="*/ 1159995 w 4732464"/>
                          <a:gd name="connsiteY10" fmla="*/ 3105150 h 3374250"/>
                          <a:gd name="connsiteX11" fmla="*/ 1474320 w 4732464"/>
                          <a:gd name="connsiteY11" fmla="*/ 2638425 h 3374250"/>
                          <a:gd name="connsiteX12" fmla="*/ 1702920 w 4732464"/>
                          <a:gd name="connsiteY12" fmla="*/ 2847975 h 3374250"/>
                          <a:gd name="connsiteX13" fmla="*/ 2074395 w 4732464"/>
                          <a:gd name="connsiteY13" fmla="*/ 3371850 h 3374250"/>
                          <a:gd name="connsiteX14" fmla="*/ 2607795 w 4732464"/>
                          <a:gd name="connsiteY14" fmla="*/ 3028950 h 3374250"/>
                          <a:gd name="connsiteX15" fmla="*/ 2807820 w 4732464"/>
                          <a:gd name="connsiteY15" fmla="*/ 2705100 h 3374250"/>
                          <a:gd name="connsiteX16" fmla="*/ 3226920 w 4732464"/>
                          <a:gd name="connsiteY16" fmla="*/ 3000375 h 3374250"/>
                          <a:gd name="connsiteX17" fmla="*/ 3722220 w 4732464"/>
                          <a:gd name="connsiteY17" fmla="*/ 2305050 h 3374250"/>
                          <a:gd name="connsiteX18" fmla="*/ 3646020 w 4732464"/>
                          <a:gd name="connsiteY18" fmla="*/ 1914525 h 3374250"/>
                          <a:gd name="connsiteX19" fmla="*/ 4084170 w 4732464"/>
                          <a:gd name="connsiteY19" fmla="*/ 1724025 h 3374250"/>
                          <a:gd name="connsiteX20" fmla="*/ 3903195 w 4732464"/>
                          <a:gd name="connsiteY20" fmla="*/ 971550 h 3374250"/>
                          <a:gd name="connsiteX21" fmla="*/ 4303245 w 4732464"/>
                          <a:gd name="connsiteY21" fmla="*/ 742950 h 3374250"/>
                          <a:gd name="connsiteX22" fmla="*/ 4731870 w 4732464"/>
                          <a:gd name="connsiteY22" fmla="*/ 400050 h 3374250"/>
                          <a:gd name="connsiteX23" fmla="*/ 4207995 w 4732464"/>
                          <a:gd name="connsiteY23" fmla="*/ 95250 h 3374250"/>
                          <a:gd name="connsiteX24" fmla="*/ 3636495 w 4732464"/>
                          <a:gd name="connsiteY24" fmla="*/ 28575 h 33742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4732464" h="3374250">
                            <a:moveTo>
                              <a:pt x="1960095" y="0"/>
                            </a:moveTo>
                            <a:cubicBezTo>
                              <a:pt x="1893420" y="30162"/>
                              <a:pt x="1826745" y="60325"/>
                              <a:pt x="1607670" y="133350"/>
                            </a:cubicBezTo>
                            <a:cubicBezTo>
                              <a:pt x="1388595" y="206375"/>
                              <a:pt x="902820" y="307975"/>
                              <a:pt x="645645" y="438150"/>
                            </a:cubicBezTo>
                            <a:cubicBezTo>
                              <a:pt x="388470" y="568325"/>
                              <a:pt x="159870" y="735013"/>
                              <a:pt x="64620" y="914400"/>
                            </a:cubicBezTo>
                            <a:cubicBezTo>
                              <a:pt x="-30630" y="1093787"/>
                              <a:pt x="-14755" y="1431925"/>
                              <a:pt x="74145" y="1514475"/>
                            </a:cubicBezTo>
                            <a:cubicBezTo>
                              <a:pt x="163045" y="1597025"/>
                              <a:pt x="504357" y="1339850"/>
                              <a:pt x="598020" y="1409700"/>
                            </a:cubicBezTo>
                            <a:cubicBezTo>
                              <a:pt x="691682" y="1479550"/>
                              <a:pt x="598020" y="1824037"/>
                              <a:pt x="636120" y="1933575"/>
                            </a:cubicBezTo>
                            <a:cubicBezTo>
                              <a:pt x="674220" y="2043113"/>
                              <a:pt x="858370" y="1971675"/>
                              <a:pt x="826620" y="2066925"/>
                            </a:cubicBezTo>
                            <a:cubicBezTo>
                              <a:pt x="794870" y="2162175"/>
                              <a:pt x="488483" y="2360612"/>
                              <a:pt x="445620" y="2505075"/>
                            </a:cubicBezTo>
                            <a:cubicBezTo>
                              <a:pt x="402757" y="2649538"/>
                              <a:pt x="450382" y="2833688"/>
                              <a:pt x="569445" y="2933700"/>
                            </a:cubicBezTo>
                            <a:cubicBezTo>
                              <a:pt x="688507" y="3033713"/>
                              <a:pt x="1009183" y="3154362"/>
                              <a:pt x="1159995" y="3105150"/>
                            </a:cubicBezTo>
                            <a:cubicBezTo>
                              <a:pt x="1310807" y="3055938"/>
                              <a:pt x="1383832" y="2681288"/>
                              <a:pt x="1474320" y="2638425"/>
                            </a:cubicBezTo>
                            <a:cubicBezTo>
                              <a:pt x="1564808" y="2595562"/>
                              <a:pt x="1602908" y="2725738"/>
                              <a:pt x="1702920" y="2847975"/>
                            </a:cubicBezTo>
                            <a:cubicBezTo>
                              <a:pt x="1802932" y="2970212"/>
                              <a:pt x="1923583" y="3341688"/>
                              <a:pt x="2074395" y="3371850"/>
                            </a:cubicBezTo>
                            <a:cubicBezTo>
                              <a:pt x="2225207" y="3402012"/>
                              <a:pt x="2485557" y="3140075"/>
                              <a:pt x="2607795" y="3028950"/>
                            </a:cubicBezTo>
                            <a:cubicBezTo>
                              <a:pt x="2730033" y="2917825"/>
                              <a:pt x="2704633" y="2709862"/>
                              <a:pt x="2807820" y="2705100"/>
                            </a:cubicBezTo>
                            <a:cubicBezTo>
                              <a:pt x="2911007" y="2700338"/>
                              <a:pt x="3074520" y="3067050"/>
                              <a:pt x="3226920" y="3000375"/>
                            </a:cubicBezTo>
                            <a:cubicBezTo>
                              <a:pt x="3379320" y="2933700"/>
                              <a:pt x="3652370" y="2486025"/>
                              <a:pt x="3722220" y="2305050"/>
                            </a:cubicBezTo>
                            <a:cubicBezTo>
                              <a:pt x="3792070" y="2124075"/>
                              <a:pt x="3585695" y="2011363"/>
                              <a:pt x="3646020" y="1914525"/>
                            </a:cubicBezTo>
                            <a:cubicBezTo>
                              <a:pt x="3706345" y="1817688"/>
                              <a:pt x="4041308" y="1881188"/>
                              <a:pt x="4084170" y="1724025"/>
                            </a:cubicBezTo>
                            <a:cubicBezTo>
                              <a:pt x="4127033" y="1566863"/>
                              <a:pt x="3866682" y="1135063"/>
                              <a:pt x="3903195" y="971550"/>
                            </a:cubicBezTo>
                            <a:cubicBezTo>
                              <a:pt x="3939708" y="808037"/>
                              <a:pt x="4165133" y="838200"/>
                              <a:pt x="4303245" y="742950"/>
                            </a:cubicBezTo>
                            <a:cubicBezTo>
                              <a:pt x="4441357" y="647700"/>
                              <a:pt x="4747745" y="508000"/>
                              <a:pt x="4731870" y="400050"/>
                            </a:cubicBezTo>
                            <a:cubicBezTo>
                              <a:pt x="4715995" y="292100"/>
                              <a:pt x="4390557" y="157162"/>
                              <a:pt x="4207995" y="95250"/>
                            </a:cubicBezTo>
                            <a:cubicBezTo>
                              <a:pt x="4025433" y="33338"/>
                              <a:pt x="3636495" y="28575"/>
                              <a:pt x="3636495" y="28575"/>
                            </a:cubicBezTo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softEdge rad="127000"/>
                      </a:effectLst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GB"/>
                      </a:p>
                    </p:txBody>
                  </p:sp>
                  <p:sp>
                    <p:nvSpPr>
                      <p:cNvPr id="20" name="Freeform 19"/>
                      <p:cNvSpPr/>
                      <p:nvPr/>
                    </p:nvSpPr>
                    <p:spPr>
                      <a:xfrm>
                        <a:off x="2286000" y="2238375"/>
                        <a:ext cx="4343400" cy="3476625"/>
                      </a:xfrm>
                      <a:custGeom>
                        <a:avLst/>
                        <a:gdLst>
                          <a:gd name="connsiteX0" fmla="*/ 1933587 w 4372338"/>
                          <a:gd name="connsiteY0" fmla="*/ 104775 h 3411317"/>
                          <a:gd name="connsiteX1" fmla="*/ 1847862 w 4372338"/>
                          <a:gd name="connsiteY1" fmla="*/ 238125 h 3411317"/>
                          <a:gd name="connsiteX2" fmla="*/ 1476387 w 4372338"/>
                          <a:gd name="connsiteY2" fmla="*/ 381000 h 3411317"/>
                          <a:gd name="connsiteX3" fmla="*/ 800112 w 4372338"/>
                          <a:gd name="connsiteY3" fmla="*/ 628650 h 3411317"/>
                          <a:gd name="connsiteX4" fmla="*/ 285762 w 4372338"/>
                          <a:gd name="connsiteY4" fmla="*/ 914400 h 3411317"/>
                          <a:gd name="connsiteX5" fmla="*/ 12 w 4372338"/>
                          <a:gd name="connsiteY5" fmla="*/ 1381125 h 3411317"/>
                          <a:gd name="connsiteX6" fmla="*/ 295287 w 4372338"/>
                          <a:gd name="connsiteY6" fmla="*/ 1495425 h 3411317"/>
                          <a:gd name="connsiteX7" fmla="*/ 657237 w 4372338"/>
                          <a:gd name="connsiteY7" fmla="*/ 1238250 h 3411317"/>
                          <a:gd name="connsiteX8" fmla="*/ 819162 w 4372338"/>
                          <a:gd name="connsiteY8" fmla="*/ 1133475 h 3411317"/>
                          <a:gd name="connsiteX9" fmla="*/ 638187 w 4372338"/>
                          <a:gd name="connsiteY9" fmla="*/ 1590675 h 3411317"/>
                          <a:gd name="connsiteX10" fmla="*/ 723912 w 4372338"/>
                          <a:gd name="connsiteY10" fmla="*/ 2057400 h 3411317"/>
                          <a:gd name="connsiteX11" fmla="*/ 1076337 w 4372338"/>
                          <a:gd name="connsiteY11" fmla="*/ 1838325 h 3411317"/>
                          <a:gd name="connsiteX12" fmla="*/ 1238262 w 4372338"/>
                          <a:gd name="connsiteY12" fmla="*/ 1381125 h 3411317"/>
                          <a:gd name="connsiteX13" fmla="*/ 1295412 w 4372338"/>
                          <a:gd name="connsiteY13" fmla="*/ 1476375 h 3411317"/>
                          <a:gd name="connsiteX14" fmla="*/ 1047762 w 4372338"/>
                          <a:gd name="connsiteY14" fmla="*/ 2028825 h 3411317"/>
                          <a:gd name="connsiteX15" fmla="*/ 609612 w 4372338"/>
                          <a:gd name="connsiteY15" fmla="*/ 2447925 h 3411317"/>
                          <a:gd name="connsiteX16" fmla="*/ 438162 w 4372338"/>
                          <a:gd name="connsiteY16" fmla="*/ 2867025 h 3411317"/>
                          <a:gd name="connsiteX17" fmla="*/ 800112 w 4372338"/>
                          <a:gd name="connsiteY17" fmla="*/ 2828925 h 3411317"/>
                          <a:gd name="connsiteX18" fmla="*/ 1038237 w 4372338"/>
                          <a:gd name="connsiteY18" fmla="*/ 2990850 h 3411317"/>
                          <a:gd name="connsiteX19" fmla="*/ 1362087 w 4372338"/>
                          <a:gd name="connsiteY19" fmla="*/ 2419350 h 3411317"/>
                          <a:gd name="connsiteX20" fmla="*/ 1552587 w 4372338"/>
                          <a:gd name="connsiteY20" fmla="*/ 1924050 h 3411317"/>
                          <a:gd name="connsiteX21" fmla="*/ 1771662 w 4372338"/>
                          <a:gd name="connsiteY21" fmla="*/ 2571750 h 3411317"/>
                          <a:gd name="connsiteX22" fmla="*/ 2000262 w 4372338"/>
                          <a:gd name="connsiteY22" fmla="*/ 2466975 h 3411317"/>
                          <a:gd name="connsiteX23" fmla="*/ 1838337 w 4372338"/>
                          <a:gd name="connsiteY23" fmla="*/ 2943225 h 3411317"/>
                          <a:gd name="connsiteX24" fmla="*/ 2019312 w 4372338"/>
                          <a:gd name="connsiteY24" fmla="*/ 3409950 h 3411317"/>
                          <a:gd name="connsiteX25" fmla="*/ 2352687 w 4372338"/>
                          <a:gd name="connsiteY25" fmla="*/ 2790825 h 3411317"/>
                          <a:gd name="connsiteX26" fmla="*/ 2609862 w 4372338"/>
                          <a:gd name="connsiteY26" fmla="*/ 2571750 h 3411317"/>
                          <a:gd name="connsiteX27" fmla="*/ 2686062 w 4372338"/>
                          <a:gd name="connsiteY27" fmla="*/ 2238375 h 3411317"/>
                          <a:gd name="connsiteX28" fmla="*/ 2771787 w 4372338"/>
                          <a:gd name="connsiteY28" fmla="*/ 2047875 h 3411317"/>
                          <a:gd name="connsiteX29" fmla="*/ 2905137 w 4372338"/>
                          <a:gd name="connsiteY29" fmla="*/ 2438400 h 3411317"/>
                          <a:gd name="connsiteX30" fmla="*/ 2962287 w 4372338"/>
                          <a:gd name="connsiteY30" fmla="*/ 2962275 h 3411317"/>
                          <a:gd name="connsiteX31" fmla="*/ 3381387 w 4372338"/>
                          <a:gd name="connsiteY31" fmla="*/ 2333625 h 3411317"/>
                          <a:gd name="connsiteX32" fmla="*/ 3267087 w 4372338"/>
                          <a:gd name="connsiteY32" fmla="*/ 1819275 h 3411317"/>
                          <a:gd name="connsiteX33" fmla="*/ 3724287 w 4372338"/>
                          <a:gd name="connsiteY33" fmla="*/ 1809750 h 3411317"/>
                          <a:gd name="connsiteX34" fmla="*/ 3543312 w 4372338"/>
                          <a:gd name="connsiteY34" fmla="*/ 1238250 h 3411317"/>
                          <a:gd name="connsiteX35" fmla="*/ 3429012 w 4372338"/>
                          <a:gd name="connsiteY35" fmla="*/ 904875 h 3411317"/>
                          <a:gd name="connsiteX36" fmla="*/ 3781437 w 4372338"/>
                          <a:gd name="connsiteY36" fmla="*/ 866775 h 3411317"/>
                          <a:gd name="connsiteX37" fmla="*/ 4371987 w 4372338"/>
                          <a:gd name="connsiteY37" fmla="*/ 647700 h 3411317"/>
                          <a:gd name="connsiteX38" fmla="*/ 3848112 w 4372338"/>
                          <a:gd name="connsiteY38" fmla="*/ 333375 h 3411317"/>
                          <a:gd name="connsiteX39" fmla="*/ 2686062 w 4372338"/>
                          <a:gd name="connsiteY39" fmla="*/ 200025 h 3411317"/>
                          <a:gd name="connsiteX40" fmla="*/ 2457462 w 4372338"/>
                          <a:gd name="connsiteY40" fmla="*/ 0 h 34113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</a:cxnLst>
                        <a:rect l="l" t="t" r="r" b="b"/>
                        <a:pathLst>
                          <a:path w="4372338" h="3411317">
                            <a:moveTo>
                              <a:pt x="1933587" y="104775"/>
                            </a:moveTo>
                            <a:cubicBezTo>
                              <a:pt x="1928824" y="148431"/>
                              <a:pt x="1924062" y="192088"/>
                              <a:pt x="1847862" y="238125"/>
                            </a:cubicBezTo>
                            <a:cubicBezTo>
                              <a:pt x="1771662" y="284163"/>
                              <a:pt x="1476387" y="381000"/>
                              <a:pt x="1476387" y="381000"/>
                            </a:cubicBezTo>
                            <a:cubicBezTo>
                              <a:pt x="1301762" y="446087"/>
                              <a:pt x="998549" y="539750"/>
                              <a:pt x="800112" y="628650"/>
                            </a:cubicBezTo>
                            <a:cubicBezTo>
                              <a:pt x="601675" y="717550"/>
                              <a:pt x="419112" y="788988"/>
                              <a:pt x="285762" y="914400"/>
                            </a:cubicBezTo>
                            <a:cubicBezTo>
                              <a:pt x="152412" y="1039812"/>
                              <a:pt x="-1575" y="1284288"/>
                              <a:pt x="12" y="1381125"/>
                            </a:cubicBezTo>
                            <a:cubicBezTo>
                              <a:pt x="1599" y="1477962"/>
                              <a:pt x="185750" y="1519237"/>
                              <a:pt x="295287" y="1495425"/>
                            </a:cubicBezTo>
                            <a:cubicBezTo>
                              <a:pt x="404824" y="1471613"/>
                              <a:pt x="569925" y="1298575"/>
                              <a:pt x="657237" y="1238250"/>
                            </a:cubicBezTo>
                            <a:cubicBezTo>
                              <a:pt x="744549" y="1177925"/>
                              <a:pt x="822337" y="1074738"/>
                              <a:pt x="819162" y="1133475"/>
                            </a:cubicBezTo>
                            <a:cubicBezTo>
                              <a:pt x="815987" y="1192213"/>
                              <a:pt x="654062" y="1436687"/>
                              <a:pt x="638187" y="1590675"/>
                            </a:cubicBezTo>
                            <a:cubicBezTo>
                              <a:pt x="622312" y="1744663"/>
                              <a:pt x="650887" y="2016125"/>
                              <a:pt x="723912" y="2057400"/>
                            </a:cubicBezTo>
                            <a:cubicBezTo>
                              <a:pt x="796937" y="2098675"/>
                              <a:pt x="990612" y="1951037"/>
                              <a:pt x="1076337" y="1838325"/>
                            </a:cubicBezTo>
                            <a:cubicBezTo>
                              <a:pt x="1162062" y="1725613"/>
                              <a:pt x="1201750" y="1441450"/>
                              <a:pt x="1238262" y="1381125"/>
                            </a:cubicBezTo>
                            <a:cubicBezTo>
                              <a:pt x="1274774" y="1320800"/>
                              <a:pt x="1327162" y="1368425"/>
                              <a:pt x="1295412" y="1476375"/>
                            </a:cubicBezTo>
                            <a:cubicBezTo>
                              <a:pt x="1263662" y="1584325"/>
                              <a:pt x="1162062" y="1866900"/>
                              <a:pt x="1047762" y="2028825"/>
                            </a:cubicBezTo>
                            <a:cubicBezTo>
                              <a:pt x="933462" y="2190750"/>
                              <a:pt x="711212" y="2308225"/>
                              <a:pt x="609612" y="2447925"/>
                            </a:cubicBezTo>
                            <a:cubicBezTo>
                              <a:pt x="508012" y="2587625"/>
                              <a:pt x="406412" y="2803525"/>
                              <a:pt x="438162" y="2867025"/>
                            </a:cubicBezTo>
                            <a:cubicBezTo>
                              <a:pt x="469912" y="2930525"/>
                              <a:pt x="700100" y="2808288"/>
                              <a:pt x="800112" y="2828925"/>
                            </a:cubicBezTo>
                            <a:cubicBezTo>
                              <a:pt x="900124" y="2849562"/>
                              <a:pt x="944574" y="3059113"/>
                              <a:pt x="1038237" y="2990850"/>
                            </a:cubicBezTo>
                            <a:cubicBezTo>
                              <a:pt x="1131899" y="2922588"/>
                              <a:pt x="1276362" y="2597150"/>
                              <a:pt x="1362087" y="2419350"/>
                            </a:cubicBezTo>
                            <a:cubicBezTo>
                              <a:pt x="1447812" y="2241550"/>
                              <a:pt x="1484324" y="1898650"/>
                              <a:pt x="1552587" y="1924050"/>
                            </a:cubicBezTo>
                            <a:cubicBezTo>
                              <a:pt x="1620849" y="1949450"/>
                              <a:pt x="1697050" y="2481263"/>
                              <a:pt x="1771662" y="2571750"/>
                            </a:cubicBezTo>
                            <a:cubicBezTo>
                              <a:pt x="1846274" y="2662237"/>
                              <a:pt x="1989149" y="2405062"/>
                              <a:pt x="2000262" y="2466975"/>
                            </a:cubicBezTo>
                            <a:cubicBezTo>
                              <a:pt x="2011375" y="2528888"/>
                              <a:pt x="1835162" y="2786063"/>
                              <a:pt x="1838337" y="2943225"/>
                            </a:cubicBezTo>
                            <a:cubicBezTo>
                              <a:pt x="1841512" y="3100387"/>
                              <a:pt x="1933587" y="3435350"/>
                              <a:pt x="2019312" y="3409950"/>
                            </a:cubicBezTo>
                            <a:cubicBezTo>
                              <a:pt x="2105037" y="3384550"/>
                              <a:pt x="2254262" y="2930525"/>
                              <a:pt x="2352687" y="2790825"/>
                            </a:cubicBezTo>
                            <a:cubicBezTo>
                              <a:pt x="2451112" y="2651125"/>
                              <a:pt x="2554300" y="2663825"/>
                              <a:pt x="2609862" y="2571750"/>
                            </a:cubicBezTo>
                            <a:cubicBezTo>
                              <a:pt x="2665425" y="2479675"/>
                              <a:pt x="2659075" y="2325688"/>
                              <a:pt x="2686062" y="2238375"/>
                            </a:cubicBezTo>
                            <a:cubicBezTo>
                              <a:pt x="2713050" y="2151063"/>
                              <a:pt x="2735275" y="2014538"/>
                              <a:pt x="2771787" y="2047875"/>
                            </a:cubicBezTo>
                            <a:cubicBezTo>
                              <a:pt x="2808300" y="2081213"/>
                              <a:pt x="2873387" y="2286000"/>
                              <a:pt x="2905137" y="2438400"/>
                            </a:cubicBezTo>
                            <a:cubicBezTo>
                              <a:pt x="2936887" y="2590800"/>
                              <a:pt x="2882912" y="2979737"/>
                              <a:pt x="2962287" y="2962275"/>
                            </a:cubicBezTo>
                            <a:cubicBezTo>
                              <a:pt x="3041662" y="2944813"/>
                              <a:pt x="3330587" y="2524125"/>
                              <a:pt x="3381387" y="2333625"/>
                            </a:cubicBezTo>
                            <a:cubicBezTo>
                              <a:pt x="3432187" y="2143125"/>
                              <a:pt x="3209937" y="1906587"/>
                              <a:pt x="3267087" y="1819275"/>
                            </a:cubicBezTo>
                            <a:cubicBezTo>
                              <a:pt x="3324237" y="1731963"/>
                              <a:pt x="3678250" y="1906588"/>
                              <a:pt x="3724287" y="1809750"/>
                            </a:cubicBezTo>
                            <a:cubicBezTo>
                              <a:pt x="3770325" y="1712913"/>
                              <a:pt x="3592524" y="1389062"/>
                              <a:pt x="3543312" y="1238250"/>
                            </a:cubicBezTo>
                            <a:cubicBezTo>
                              <a:pt x="3494100" y="1087438"/>
                              <a:pt x="3389324" y="966788"/>
                              <a:pt x="3429012" y="904875"/>
                            </a:cubicBezTo>
                            <a:cubicBezTo>
                              <a:pt x="3468700" y="842962"/>
                              <a:pt x="3624275" y="909638"/>
                              <a:pt x="3781437" y="866775"/>
                            </a:cubicBezTo>
                            <a:cubicBezTo>
                              <a:pt x="3938600" y="823913"/>
                              <a:pt x="4360875" y="736600"/>
                              <a:pt x="4371987" y="647700"/>
                            </a:cubicBezTo>
                            <a:cubicBezTo>
                              <a:pt x="4383099" y="558800"/>
                              <a:pt x="4129099" y="407987"/>
                              <a:pt x="3848112" y="333375"/>
                            </a:cubicBezTo>
                            <a:cubicBezTo>
                              <a:pt x="3567125" y="258763"/>
                              <a:pt x="2917837" y="255587"/>
                              <a:pt x="2686062" y="200025"/>
                            </a:cubicBezTo>
                            <a:cubicBezTo>
                              <a:pt x="2454287" y="144463"/>
                              <a:pt x="2495562" y="33337"/>
                              <a:pt x="2457462" y="0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softEdge rad="63500"/>
                      </a:effectLst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GB"/>
                      </a:p>
                    </p:txBody>
                  </p:sp>
                  <p:sp>
                    <p:nvSpPr>
                      <p:cNvPr id="21" name="Freeform 20"/>
                      <p:cNvSpPr/>
                      <p:nvPr/>
                    </p:nvSpPr>
                    <p:spPr>
                      <a:xfrm>
                        <a:off x="2445003" y="2069054"/>
                        <a:ext cx="3893044" cy="3330663"/>
                      </a:xfrm>
                      <a:custGeom>
                        <a:avLst/>
                        <a:gdLst>
                          <a:gd name="connsiteX0" fmla="*/ 1839223 w 3889976"/>
                          <a:gd name="connsiteY0" fmla="*/ 0 h 3330366"/>
                          <a:gd name="connsiteX1" fmla="*/ 1820173 w 3889976"/>
                          <a:gd name="connsiteY1" fmla="*/ 400050 h 3330366"/>
                          <a:gd name="connsiteX2" fmla="*/ 1715398 w 3889976"/>
                          <a:gd name="connsiteY2" fmla="*/ 581025 h 3330366"/>
                          <a:gd name="connsiteX3" fmla="*/ 1086748 w 3889976"/>
                          <a:gd name="connsiteY3" fmla="*/ 771525 h 3330366"/>
                          <a:gd name="connsiteX4" fmla="*/ 458098 w 3889976"/>
                          <a:gd name="connsiteY4" fmla="*/ 1143000 h 3330366"/>
                          <a:gd name="connsiteX5" fmla="*/ 898 w 3889976"/>
                          <a:gd name="connsiteY5" fmla="*/ 1504950 h 3330366"/>
                          <a:gd name="connsiteX6" fmla="*/ 353323 w 3889976"/>
                          <a:gd name="connsiteY6" fmla="*/ 1314450 h 3330366"/>
                          <a:gd name="connsiteX7" fmla="*/ 772423 w 3889976"/>
                          <a:gd name="connsiteY7" fmla="*/ 1028700 h 3330366"/>
                          <a:gd name="connsiteX8" fmla="*/ 1020073 w 3889976"/>
                          <a:gd name="connsiteY8" fmla="*/ 942975 h 3330366"/>
                          <a:gd name="connsiteX9" fmla="*/ 943873 w 3889976"/>
                          <a:gd name="connsiteY9" fmla="*/ 1257300 h 3330366"/>
                          <a:gd name="connsiteX10" fmla="*/ 762898 w 3889976"/>
                          <a:gd name="connsiteY10" fmla="*/ 1562100 h 3330366"/>
                          <a:gd name="connsiteX11" fmla="*/ 715273 w 3889976"/>
                          <a:gd name="connsiteY11" fmla="*/ 1981200 h 3330366"/>
                          <a:gd name="connsiteX12" fmla="*/ 943873 w 3889976"/>
                          <a:gd name="connsiteY12" fmla="*/ 1476375 h 3330366"/>
                          <a:gd name="connsiteX13" fmla="*/ 1181998 w 3889976"/>
                          <a:gd name="connsiteY13" fmla="*/ 1028700 h 3330366"/>
                          <a:gd name="connsiteX14" fmla="*/ 1324873 w 3889976"/>
                          <a:gd name="connsiteY14" fmla="*/ 914400 h 3330366"/>
                          <a:gd name="connsiteX15" fmla="*/ 1791598 w 3889976"/>
                          <a:gd name="connsiteY15" fmla="*/ 714375 h 3330366"/>
                          <a:gd name="connsiteX16" fmla="*/ 1639198 w 3889976"/>
                          <a:gd name="connsiteY16" fmla="*/ 952500 h 3330366"/>
                          <a:gd name="connsiteX17" fmla="*/ 1334398 w 3889976"/>
                          <a:gd name="connsiteY17" fmla="*/ 1362075 h 3330366"/>
                          <a:gd name="connsiteX18" fmla="*/ 1258198 w 3889976"/>
                          <a:gd name="connsiteY18" fmla="*/ 1819275 h 3330366"/>
                          <a:gd name="connsiteX19" fmla="*/ 943873 w 3889976"/>
                          <a:gd name="connsiteY19" fmla="*/ 2324100 h 3330366"/>
                          <a:gd name="connsiteX20" fmla="*/ 553348 w 3889976"/>
                          <a:gd name="connsiteY20" fmla="*/ 2771775 h 3330366"/>
                          <a:gd name="connsiteX21" fmla="*/ 905773 w 3889976"/>
                          <a:gd name="connsiteY21" fmla="*/ 2476500 h 3330366"/>
                          <a:gd name="connsiteX22" fmla="*/ 1048648 w 3889976"/>
                          <a:gd name="connsiteY22" fmla="*/ 2324100 h 3330366"/>
                          <a:gd name="connsiteX23" fmla="*/ 896248 w 3889976"/>
                          <a:gd name="connsiteY23" fmla="*/ 2752725 h 3330366"/>
                          <a:gd name="connsiteX24" fmla="*/ 1134373 w 3889976"/>
                          <a:gd name="connsiteY24" fmla="*/ 2295525 h 3330366"/>
                          <a:gd name="connsiteX25" fmla="*/ 1353448 w 3889976"/>
                          <a:gd name="connsiteY25" fmla="*/ 1790700 h 3330366"/>
                          <a:gd name="connsiteX26" fmla="*/ 1429648 w 3889976"/>
                          <a:gd name="connsiteY26" fmla="*/ 1352550 h 3330366"/>
                          <a:gd name="connsiteX27" fmla="*/ 1505848 w 3889976"/>
                          <a:gd name="connsiteY27" fmla="*/ 1390650 h 3330366"/>
                          <a:gd name="connsiteX28" fmla="*/ 1477273 w 3889976"/>
                          <a:gd name="connsiteY28" fmla="*/ 1781175 h 3330366"/>
                          <a:gd name="connsiteX29" fmla="*/ 1572523 w 3889976"/>
                          <a:gd name="connsiteY29" fmla="*/ 2047875 h 3330366"/>
                          <a:gd name="connsiteX30" fmla="*/ 1810648 w 3889976"/>
                          <a:gd name="connsiteY30" fmla="*/ 2514600 h 3330366"/>
                          <a:gd name="connsiteX31" fmla="*/ 1848748 w 3889976"/>
                          <a:gd name="connsiteY31" fmla="*/ 2419350 h 3330366"/>
                          <a:gd name="connsiteX32" fmla="*/ 1601098 w 3889976"/>
                          <a:gd name="connsiteY32" fmla="*/ 1885950 h 3330366"/>
                          <a:gd name="connsiteX33" fmla="*/ 1591573 w 3889976"/>
                          <a:gd name="connsiteY33" fmla="*/ 1381125 h 3330366"/>
                          <a:gd name="connsiteX34" fmla="*/ 1848748 w 3889976"/>
                          <a:gd name="connsiteY34" fmla="*/ 809625 h 3330366"/>
                          <a:gd name="connsiteX35" fmla="*/ 2010673 w 3889976"/>
                          <a:gd name="connsiteY35" fmla="*/ 1133475 h 3330366"/>
                          <a:gd name="connsiteX36" fmla="*/ 1867798 w 3889976"/>
                          <a:gd name="connsiteY36" fmla="*/ 1590675 h 3330366"/>
                          <a:gd name="connsiteX37" fmla="*/ 1972573 w 3889976"/>
                          <a:gd name="connsiteY37" fmla="*/ 2133600 h 3330366"/>
                          <a:gd name="connsiteX38" fmla="*/ 1924948 w 3889976"/>
                          <a:gd name="connsiteY38" fmla="*/ 2809875 h 3330366"/>
                          <a:gd name="connsiteX39" fmla="*/ 1791598 w 3889976"/>
                          <a:gd name="connsiteY39" fmla="*/ 3286125 h 3330366"/>
                          <a:gd name="connsiteX40" fmla="*/ 1953523 w 3889976"/>
                          <a:gd name="connsiteY40" fmla="*/ 3190875 h 3330366"/>
                          <a:gd name="connsiteX41" fmla="*/ 2067823 w 3889976"/>
                          <a:gd name="connsiteY41" fmla="*/ 2238375 h 3330366"/>
                          <a:gd name="connsiteX42" fmla="*/ 2001148 w 3889976"/>
                          <a:gd name="connsiteY42" fmla="*/ 1762125 h 3330366"/>
                          <a:gd name="connsiteX43" fmla="*/ 2172598 w 3889976"/>
                          <a:gd name="connsiteY43" fmla="*/ 2095500 h 3330366"/>
                          <a:gd name="connsiteX44" fmla="*/ 2220223 w 3889976"/>
                          <a:gd name="connsiteY44" fmla="*/ 2638425 h 3330366"/>
                          <a:gd name="connsiteX45" fmla="*/ 2344048 w 3889976"/>
                          <a:gd name="connsiteY45" fmla="*/ 2447925 h 3330366"/>
                          <a:gd name="connsiteX46" fmla="*/ 2077348 w 3889976"/>
                          <a:gd name="connsiteY46" fmla="*/ 1676400 h 3330366"/>
                          <a:gd name="connsiteX47" fmla="*/ 2077348 w 3889976"/>
                          <a:gd name="connsiteY47" fmla="*/ 1266825 h 3330366"/>
                          <a:gd name="connsiteX48" fmla="*/ 2324998 w 3889976"/>
                          <a:gd name="connsiteY48" fmla="*/ 1295400 h 3330366"/>
                          <a:gd name="connsiteX49" fmla="*/ 2486923 w 3889976"/>
                          <a:gd name="connsiteY49" fmla="*/ 1628775 h 3330366"/>
                          <a:gd name="connsiteX50" fmla="*/ 2439298 w 3889976"/>
                          <a:gd name="connsiteY50" fmla="*/ 1895475 h 3330366"/>
                          <a:gd name="connsiteX51" fmla="*/ 2458348 w 3889976"/>
                          <a:gd name="connsiteY51" fmla="*/ 2247900 h 3330366"/>
                          <a:gd name="connsiteX52" fmla="*/ 2534548 w 3889976"/>
                          <a:gd name="connsiteY52" fmla="*/ 1914525 h 3330366"/>
                          <a:gd name="connsiteX53" fmla="*/ 2610748 w 3889976"/>
                          <a:gd name="connsiteY53" fmla="*/ 1743075 h 3330366"/>
                          <a:gd name="connsiteX54" fmla="*/ 2705998 w 3889976"/>
                          <a:gd name="connsiteY54" fmla="*/ 2028825 h 3330366"/>
                          <a:gd name="connsiteX55" fmla="*/ 2877448 w 3889976"/>
                          <a:gd name="connsiteY55" fmla="*/ 2352675 h 3330366"/>
                          <a:gd name="connsiteX56" fmla="*/ 2877448 w 3889976"/>
                          <a:gd name="connsiteY56" fmla="*/ 2771775 h 3330366"/>
                          <a:gd name="connsiteX57" fmla="*/ 2972698 w 3889976"/>
                          <a:gd name="connsiteY57" fmla="*/ 2381250 h 3330366"/>
                          <a:gd name="connsiteX58" fmla="*/ 2848873 w 3889976"/>
                          <a:gd name="connsiteY58" fmla="*/ 1990725 h 3330366"/>
                          <a:gd name="connsiteX59" fmla="*/ 2658373 w 3889976"/>
                          <a:gd name="connsiteY59" fmla="*/ 1647825 h 3330366"/>
                          <a:gd name="connsiteX60" fmla="*/ 2439298 w 3889976"/>
                          <a:gd name="connsiteY60" fmla="*/ 1304925 h 3330366"/>
                          <a:gd name="connsiteX61" fmla="*/ 2239273 w 3889976"/>
                          <a:gd name="connsiteY61" fmla="*/ 1133475 h 3330366"/>
                          <a:gd name="connsiteX62" fmla="*/ 2582173 w 3889976"/>
                          <a:gd name="connsiteY62" fmla="*/ 1133475 h 3330366"/>
                          <a:gd name="connsiteX63" fmla="*/ 2925073 w 3889976"/>
                          <a:gd name="connsiteY63" fmla="*/ 1400175 h 3330366"/>
                          <a:gd name="connsiteX64" fmla="*/ 3172723 w 3889976"/>
                          <a:gd name="connsiteY64" fmla="*/ 1724025 h 3330366"/>
                          <a:gd name="connsiteX65" fmla="*/ 3287023 w 3889976"/>
                          <a:gd name="connsiteY65" fmla="*/ 1838325 h 3330366"/>
                          <a:gd name="connsiteX66" fmla="*/ 3086998 w 3889976"/>
                          <a:gd name="connsiteY66" fmla="*/ 1381125 h 3330366"/>
                          <a:gd name="connsiteX67" fmla="*/ 2753623 w 3889976"/>
                          <a:gd name="connsiteY67" fmla="*/ 1076325 h 3330366"/>
                          <a:gd name="connsiteX68" fmla="*/ 2344048 w 3889976"/>
                          <a:gd name="connsiteY68" fmla="*/ 952500 h 3330366"/>
                          <a:gd name="connsiteX69" fmla="*/ 2105923 w 3889976"/>
                          <a:gd name="connsiteY69" fmla="*/ 895350 h 3330366"/>
                          <a:gd name="connsiteX70" fmla="*/ 2029723 w 3889976"/>
                          <a:gd name="connsiteY70" fmla="*/ 704850 h 3330366"/>
                          <a:gd name="connsiteX71" fmla="*/ 2363098 w 3889976"/>
                          <a:gd name="connsiteY71" fmla="*/ 647700 h 3330366"/>
                          <a:gd name="connsiteX72" fmla="*/ 2820298 w 3889976"/>
                          <a:gd name="connsiteY72" fmla="*/ 723900 h 3330366"/>
                          <a:gd name="connsiteX73" fmla="*/ 3125098 w 3889976"/>
                          <a:gd name="connsiteY73" fmla="*/ 952500 h 3330366"/>
                          <a:gd name="connsiteX74" fmla="*/ 3115573 w 3889976"/>
                          <a:gd name="connsiteY74" fmla="*/ 800100 h 3330366"/>
                          <a:gd name="connsiteX75" fmla="*/ 3448948 w 3889976"/>
                          <a:gd name="connsiteY75" fmla="*/ 819150 h 3330366"/>
                          <a:gd name="connsiteX76" fmla="*/ 3887098 w 3889976"/>
                          <a:gd name="connsiteY76" fmla="*/ 790575 h 3330366"/>
                          <a:gd name="connsiteX77" fmla="*/ 3610873 w 3889976"/>
                          <a:gd name="connsiteY77" fmla="*/ 723900 h 3330366"/>
                          <a:gd name="connsiteX78" fmla="*/ 3077473 w 3889976"/>
                          <a:gd name="connsiteY78" fmla="*/ 647700 h 3330366"/>
                          <a:gd name="connsiteX79" fmla="*/ 2534548 w 3889976"/>
                          <a:gd name="connsiteY79" fmla="*/ 514350 h 3330366"/>
                          <a:gd name="connsiteX80" fmla="*/ 2248798 w 3889976"/>
                          <a:gd name="connsiteY80" fmla="*/ 457200 h 3330366"/>
                          <a:gd name="connsiteX81" fmla="*/ 2210698 w 3889976"/>
                          <a:gd name="connsiteY81" fmla="*/ 28575 h 33303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</a:cxnLst>
                        <a:rect l="l" t="t" r="r" b="b"/>
                        <a:pathLst>
                          <a:path w="3889976" h="3330366">
                            <a:moveTo>
                              <a:pt x="1839223" y="0"/>
                            </a:moveTo>
                            <a:cubicBezTo>
                              <a:pt x="1840016" y="151606"/>
                              <a:pt x="1840810" y="303213"/>
                              <a:pt x="1820173" y="400050"/>
                            </a:cubicBezTo>
                            <a:cubicBezTo>
                              <a:pt x="1799536" y="496887"/>
                              <a:pt x="1837635" y="519113"/>
                              <a:pt x="1715398" y="581025"/>
                            </a:cubicBezTo>
                            <a:cubicBezTo>
                              <a:pt x="1593160" y="642938"/>
                              <a:pt x="1296298" y="677863"/>
                              <a:pt x="1086748" y="771525"/>
                            </a:cubicBezTo>
                            <a:cubicBezTo>
                              <a:pt x="877198" y="865187"/>
                              <a:pt x="639073" y="1020763"/>
                              <a:pt x="458098" y="1143000"/>
                            </a:cubicBezTo>
                            <a:cubicBezTo>
                              <a:pt x="277123" y="1265238"/>
                              <a:pt x="18360" y="1476375"/>
                              <a:pt x="898" y="1504950"/>
                            </a:cubicBezTo>
                            <a:cubicBezTo>
                              <a:pt x="-16564" y="1533525"/>
                              <a:pt x="224735" y="1393825"/>
                              <a:pt x="353323" y="1314450"/>
                            </a:cubicBezTo>
                            <a:cubicBezTo>
                              <a:pt x="481911" y="1235075"/>
                              <a:pt x="661298" y="1090612"/>
                              <a:pt x="772423" y="1028700"/>
                            </a:cubicBezTo>
                            <a:cubicBezTo>
                              <a:pt x="883548" y="966788"/>
                              <a:pt x="991498" y="904875"/>
                              <a:pt x="1020073" y="942975"/>
                            </a:cubicBezTo>
                            <a:cubicBezTo>
                              <a:pt x="1048648" y="981075"/>
                              <a:pt x="986735" y="1154113"/>
                              <a:pt x="943873" y="1257300"/>
                            </a:cubicBezTo>
                            <a:cubicBezTo>
                              <a:pt x="901011" y="1360487"/>
                              <a:pt x="800998" y="1441450"/>
                              <a:pt x="762898" y="1562100"/>
                            </a:cubicBezTo>
                            <a:cubicBezTo>
                              <a:pt x="724798" y="1682750"/>
                              <a:pt x="685111" y="1995487"/>
                              <a:pt x="715273" y="1981200"/>
                            </a:cubicBezTo>
                            <a:cubicBezTo>
                              <a:pt x="745435" y="1966913"/>
                              <a:pt x="866086" y="1635125"/>
                              <a:pt x="943873" y="1476375"/>
                            </a:cubicBezTo>
                            <a:cubicBezTo>
                              <a:pt x="1021660" y="1317625"/>
                              <a:pt x="1118498" y="1122363"/>
                              <a:pt x="1181998" y="1028700"/>
                            </a:cubicBezTo>
                            <a:cubicBezTo>
                              <a:pt x="1245498" y="935037"/>
                              <a:pt x="1223273" y="966788"/>
                              <a:pt x="1324873" y="914400"/>
                            </a:cubicBezTo>
                            <a:cubicBezTo>
                              <a:pt x="1426473" y="862013"/>
                              <a:pt x="1739211" y="708025"/>
                              <a:pt x="1791598" y="714375"/>
                            </a:cubicBezTo>
                            <a:cubicBezTo>
                              <a:pt x="1843985" y="720725"/>
                              <a:pt x="1715398" y="844550"/>
                              <a:pt x="1639198" y="952500"/>
                            </a:cubicBezTo>
                            <a:cubicBezTo>
                              <a:pt x="1562998" y="1060450"/>
                              <a:pt x="1397898" y="1217613"/>
                              <a:pt x="1334398" y="1362075"/>
                            </a:cubicBezTo>
                            <a:cubicBezTo>
                              <a:pt x="1270898" y="1506537"/>
                              <a:pt x="1323285" y="1658938"/>
                              <a:pt x="1258198" y="1819275"/>
                            </a:cubicBezTo>
                            <a:cubicBezTo>
                              <a:pt x="1193111" y="1979612"/>
                              <a:pt x="1061348" y="2165350"/>
                              <a:pt x="943873" y="2324100"/>
                            </a:cubicBezTo>
                            <a:cubicBezTo>
                              <a:pt x="826398" y="2482850"/>
                              <a:pt x="559698" y="2746375"/>
                              <a:pt x="553348" y="2771775"/>
                            </a:cubicBezTo>
                            <a:cubicBezTo>
                              <a:pt x="546998" y="2797175"/>
                              <a:pt x="823223" y="2551112"/>
                              <a:pt x="905773" y="2476500"/>
                            </a:cubicBezTo>
                            <a:cubicBezTo>
                              <a:pt x="988323" y="2401888"/>
                              <a:pt x="1050235" y="2278063"/>
                              <a:pt x="1048648" y="2324100"/>
                            </a:cubicBezTo>
                            <a:cubicBezTo>
                              <a:pt x="1047061" y="2370137"/>
                              <a:pt x="881960" y="2757488"/>
                              <a:pt x="896248" y="2752725"/>
                            </a:cubicBezTo>
                            <a:cubicBezTo>
                              <a:pt x="910536" y="2747962"/>
                              <a:pt x="1058173" y="2455863"/>
                              <a:pt x="1134373" y="2295525"/>
                            </a:cubicBezTo>
                            <a:cubicBezTo>
                              <a:pt x="1210573" y="2135188"/>
                              <a:pt x="1304236" y="1947862"/>
                              <a:pt x="1353448" y="1790700"/>
                            </a:cubicBezTo>
                            <a:cubicBezTo>
                              <a:pt x="1402660" y="1633538"/>
                              <a:pt x="1404248" y="1419225"/>
                              <a:pt x="1429648" y="1352550"/>
                            </a:cubicBezTo>
                            <a:cubicBezTo>
                              <a:pt x="1455048" y="1285875"/>
                              <a:pt x="1497910" y="1319213"/>
                              <a:pt x="1505848" y="1390650"/>
                            </a:cubicBezTo>
                            <a:cubicBezTo>
                              <a:pt x="1513785" y="1462088"/>
                              <a:pt x="1466160" y="1671638"/>
                              <a:pt x="1477273" y="1781175"/>
                            </a:cubicBezTo>
                            <a:cubicBezTo>
                              <a:pt x="1488385" y="1890713"/>
                              <a:pt x="1516961" y="1925638"/>
                              <a:pt x="1572523" y="2047875"/>
                            </a:cubicBezTo>
                            <a:cubicBezTo>
                              <a:pt x="1628085" y="2170112"/>
                              <a:pt x="1764611" y="2452688"/>
                              <a:pt x="1810648" y="2514600"/>
                            </a:cubicBezTo>
                            <a:cubicBezTo>
                              <a:pt x="1856685" y="2576512"/>
                              <a:pt x="1883673" y="2524125"/>
                              <a:pt x="1848748" y="2419350"/>
                            </a:cubicBezTo>
                            <a:cubicBezTo>
                              <a:pt x="1813823" y="2314575"/>
                              <a:pt x="1643961" y="2058988"/>
                              <a:pt x="1601098" y="1885950"/>
                            </a:cubicBezTo>
                            <a:cubicBezTo>
                              <a:pt x="1558235" y="1712912"/>
                              <a:pt x="1550298" y="1560513"/>
                              <a:pt x="1591573" y="1381125"/>
                            </a:cubicBezTo>
                            <a:cubicBezTo>
                              <a:pt x="1632848" y="1201738"/>
                              <a:pt x="1778898" y="850900"/>
                              <a:pt x="1848748" y="809625"/>
                            </a:cubicBezTo>
                            <a:cubicBezTo>
                              <a:pt x="1918598" y="768350"/>
                              <a:pt x="2007498" y="1003300"/>
                              <a:pt x="2010673" y="1133475"/>
                            </a:cubicBezTo>
                            <a:cubicBezTo>
                              <a:pt x="2013848" y="1263650"/>
                              <a:pt x="1874148" y="1423988"/>
                              <a:pt x="1867798" y="1590675"/>
                            </a:cubicBezTo>
                            <a:cubicBezTo>
                              <a:pt x="1861448" y="1757363"/>
                              <a:pt x="1963048" y="1930400"/>
                              <a:pt x="1972573" y="2133600"/>
                            </a:cubicBezTo>
                            <a:cubicBezTo>
                              <a:pt x="1982098" y="2336800"/>
                              <a:pt x="1955111" y="2617787"/>
                              <a:pt x="1924948" y="2809875"/>
                            </a:cubicBezTo>
                            <a:cubicBezTo>
                              <a:pt x="1894785" y="3001963"/>
                              <a:pt x="1786836" y="3222625"/>
                              <a:pt x="1791598" y="3286125"/>
                            </a:cubicBezTo>
                            <a:cubicBezTo>
                              <a:pt x="1796360" y="3349625"/>
                              <a:pt x="1907486" y="3365500"/>
                              <a:pt x="1953523" y="3190875"/>
                            </a:cubicBezTo>
                            <a:cubicBezTo>
                              <a:pt x="1999560" y="3016250"/>
                              <a:pt x="2059886" y="2476500"/>
                              <a:pt x="2067823" y="2238375"/>
                            </a:cubicBezTo>
                            <a:cubicBezTo>
                              <a:pt x="2075761" y="2000250"/>
                              <a:pt x="1983686" y="1785937"/>
                              <a:pt x="2001148" y="1762125"/>
                            </a:cubicBezTo>
                            <a:cubicBezTo>
                              <a:pt x="2018610" y="1738313"/>
                              <a:pt x="2136086" y="1949450"/>
                              <a:pt x="2172598" y="2095500"/>
                            </a:cubicBezTo>
                            <a:cubicBezTo>
                              <a:pt x="2209111" y="2241550"/>
                              <a:pt x="2191648" y="2579688"/>
                              <a:pt x="2220223" y="2638425"/>
                            </a:cubicBezTo>
                            <a:cubicBezTo>
                              <a:pt x="2248798" y="2697162"/>
                              <a:pt x="2367861" y="2608263"/>
                              <a:pt x="2344048" y="2447925"/>
                            </a:cubicBezTo>
                            <a:cubicBezTo>
                              <a:pt x="2320236" y="2287588"/>
                              <a:pt x="2121798" y="1873250"/>
                              <a:pt x="2077348" y="1676400"/>
                            </a:cubicBezTo>
                            <a:cubicBezTo>
                              <a:pt x="2032898" y="1479550"/>
                              <a:pt x="2036073" y="1330325"/>
                              <a:pt x="2077348" y="1266825"/>
                            </a:cubicBezTo>
                            <a:cubicBezTo>
                              <a:pt x="2118623" y="1203325"/>
                              <a:pt x="2256736" y="1235075"/>
                              <a:pt x="2324998" y="1295400"/>
                            </a:cubicBezTo>
                            <a:cubicBezTo>
                              <a:pt x="2393260" y="1355725"/>
                              <a:pt x="2467873" y="1528763"/>
                              <a:pt x="2486923" y="1628775"/>
                            </a:cubicBezTo>
                            <a:cubicBezTo>
                              <a:pt x="2505973" y="1728788"/>
                              <a:pt x="2444060" y="1792288"/>
                              <a:pt x="2439298" y="1895475"/>
                            </a:cubicBezTo>
                            <a:cubicBezTo>
                              <a:pt x="2434536" y="1998662"/>
                              <a:pt x="2442473" y="2244725"/>
                              <a:pt x="2458348" y="2247900"/>
                            </a:cubicBezTo>
                            <a:cubicBezTo>
                              <a:pt x="2474223" y="2251075"/>
                              <a:pt x="2509148" y="1998663"/>
                              <a:pt x="2534548" y="1914525"/>
                            </a:cubicBezTo>
                            <a:cubicBezTo>
                              <a:pt x="2559948" y="1830388"/>
                              <a:pt x="2582173" y="1724025"/>
                              <a:pt x="2610748" y="1743075"/>
                            </a:cubicBezTo>
                            <a:cubicBezTo>
                              <a:pt x="2639323" y="1762125"/>
                              <a:pt x="2661548" y="1927225"/>
                              <a:pt x="2705998" y="2028825"/>
                            </a:cubicBezTo>
                            <a:cubicBezTo>
                              <a:pt x="2750448" y="2130425"/>
                              <a:pt x="2848873" y="2228850"/>
                              <a:pt x="2877448" y="2352675"/>
                            </a:cubicBezTo>
                            <a:cubicBezTo>
                              <a:pt x="2906023" y="2476500"/>
                              <a:pt x="2861573" y="2767013"/>
                              <a:pt x="2877448" y="2771775"/>
                            </a:cubicBezTo>
                            <a:cubicBezTo>
                              <a:pt x="2893323" y="2776537"/>
                              <a:pt x="2977461" y="2511425"/>
                              <a:pt x="2972698" y="2381250"/>
                            </a:cubicBezTo>
                            <a:cubicBezTo>
                              <a:pt x="2967936" y="2251075"/>
                              <a:pt x="2901260" y="2112962"/>
                              <a:pt x="2848873" y="1990725"/>
                            </a:cubicBezTo>
                            <a:cubicBezTo>
                              <a:pt x="2796486" y="1868488"/>
                              <a:pt x="2726635" y="1762125"/>
                              <a:pt x="2658373" y="1647825"/>
                            </a:cubicBezTo>
                            <a:cubicBezTo>
                              <a:pt x="2590111" y="1533525"/>
                              <a:pt x="2509148" y="1390650"/>
                              <a:pt x="2439298" y="1304925"/>
                            </a:cubicBezTo>
                            <a:cubicBezTo>
                              <a:pt x="2369448" y="1219200"/>
                              <a:pt x="2215461" y="1162050"/>
                              <a:pt x="2239273" y="1133475"/>
                            </a:cubicBezTo>
                            <a:cubicBezTo>
                              <a:pt x="2263085" y="1104900"/>
                              <a:pt x="2467873" y="1089025"/>
                              <a:pt x="2582173" y="1133475"/>
                            </a:cubicBezTo>
                            <a:cubicBezTo>
                              <a:pt x="2696473" y="1177925"/>
                              <a:pt x="2826648" y="1301750"/>
                              <a:pt x="2925073" y="1400175"/>
                            </a:cubicBezTo>
                            <a:cubicBezTo>
                              <a:pt x="3023498" y="1498600"/>
                              <a:pt x="3112398" y="1651000"/>
                              <a:pt x="3172723" y="1724025"/>
                            </a:cubicBezTo>
                            <a:cubicBezTo>
                              <a:pt x="3233048" y="1797050"/>
                              <a:pt x="3301311" y="1895475"/>
                              <a:pt x="3287023" y="1838325"/>
                            </a:cubicBezTo>
                            <a:cubicBezTo>
                              <a:pt x="3272736" y="1781175"/>
                              <a:pt x="3175898" y="1508125"/>
                              <a:pt x="3086998" y="1381125"/>
                            </a:cubicBezTo>
                            <a:cubicBezTo>
                              <a:pt x="2998098" y="1254125"/>
                              <a:pt x="2877448" y="1147763"/>
                              <a:pt x="2753623" y="1076325"/>
                            </a:cubicBezTo>
                            <a:cubicBezTo>
                              <a:pt x="2629798" y="1004888"/>
                              <a:pt x="2451998" y="982662"/>
                              <a:pt x="2344048" y="952500"/>
                            </a:cubicBezTo>
                            <a:cubicBezTo>
                              <a:pt x="2236098" y="922338"/>
                              <a:pt x="2158310" y="936625"/>
                              <a:pt x="2105923" y="895350"/>
                            </a:cubicBezTo>
                            <a:cubicBezTo>
                              <a:pt x="2053536" y="854075"/>
                              <a:pt x="1986861" y="746125"/>
                              <a:pt x="2029723" y="704850"/>
                            </a:cubicBezTo>
                            <a:cubicBezTo>
                              <a:pt x="2072585" y="663575"/>
                              <a:pt x="2231336" y="644525"/>
                              <a:pt x="2363098" y="647700"/>
                            </a:cubicBezTo>
                            <a:cubicBezTo>
                              <a:pt x="2494860" y="650875"/>
                              <a:pt x="2693298" y="673100"/>
                              <a:pt x="2820298" y="723900"/>
                            </a:cubicBezTo>
                            <a:cubicBezTo>
                              <a:pt x="2947298" y="774700"/>
                              <a:pt x="3075886" y="939800"/>
                              <a:pt x="3125098" y="952500"/>
                            </a:cubicBezTo>
                            <a:cubicBezTo>
                              <a:pt x="3174310" y="965200"/>
                              <a:pt x="3061598" y="822325"/>
                              <a:pt x="3115573" y="800100"/>
                            </a:cubicBezTo>
                            <a:cubicBezTo>
                              <a:pt x="3169548" y="777875"/>
                              <a:pt x="3320361" y="820738"/>
                              <a:pt x="3448948" y="819150"/>
                            </a:cubicBezTo>
                            <a:cubicBezTo>
                              <a:pt x="3577536" y="817563"/>
                              <a:pt x="3860111" y="806450"/>
                              <a:pt x="3887098" y="790575"/>
                            </a:cubicBezTo>
                            <a:cubicBezTo>
                              <a:pt x="3914086" y="774700"/>
                              <a:pt x="3745810" y="747712"/>
                              <a:pt x="3610873" y="723900"/>
                            </a:cubicBezTo>
                            <a:cubicBezTo>
                              <a:pt x="3475936" y="700088"/>
                              <a:pt x="3256860" y="682625"/>
                              <a:pt x="3077473" y="647700"/>
                            </a:cubicBezTo>
                            <a:cubicBezTo>
                              <a:pt x="2898086" y="612775"/>
                              <a:pt x="2672661" y="546100"/>
                              <a:pt x="2534548" y="514350"/>
                            </a:cubicBezTo>
                            <a:cubicBezTo>
                              <a:pt x="2396435" y="482600"/>
                              <a:pt x="2302773" y="538163"/>
                              <a:pt x="2248798" y="457200"/>
                            </a:cubicBezTo>
                            <a:cubicBezTo>
                              <a:pt x="2194823" y="376238"/>
                              <a:pt x="2217048" y="100012"/>
                              <a:pt x="2210698" y="28575"/>
                            </a:cubicBezTo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GB"/>
                      </a:p>
                    </p:txBody>
                  </p:sp>
                </p:grpSp>
                <p:sp>
                  <p:nvSpPr>
                    <p:cNvPr id="9" name="Freeform 8"/>
                    <p:cNvSpPr/>
                    <p:nvPr/>
                  </p:nvSpPr>
                  <p:spPr>
                    <a:xfrm>
                      <a:off x="5343546" y="1205380"/>
                      <a:ext cx="852456" cy="630711"/>
                    </a:xfrm>
                    <a:custGeom>
                      <a:avLst/>
                      <a:gdLst>
                        <a:gd name="connsiteX0" fmla="*/ 0 w 852867"/>
                        <a:gd name="connsiteY0" fmla="*/ 581310 h 629587"/>
                        <a:gd name="connsiteX1" fmla="*/ 114300 w 852867"/>
                        <a:gd name="connsiteY1" fmla="*/ 238410 h 629587"/>
                        <a:gd name="connsiteX2" fmla="*/ 842963 w 852867"/>
                        <a:gd name="connsiteY2" fmla="*/ 9810 h 629587"/>
                        <a:gd name="connsiteX3" fmla="*/ 500063 w 852867"/>
                        <a:gd name="connsiteY3" fmla="*/ 567022 h 629587"/>
                        <a:gd name="connsiteX4" fmla="*/ 0 w 852867"/>
                        <a:gd name="connsiteY4" fmla="*/ 581310 h 629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867" h="629587">
                          <a:moveTo>
                            <a:pt x="0" y="581310"/>
                          </a:moveTo>
                          <a:cubicBezTo>
                            <a:pt x="-64294" y="526541"/>
                            <a:pt x="-26194" y="333660"/>
                            <a:pt x="114300" y="238410"/>
                          </a:cubicBezTo>
                          <a:cubicBezTo>
                            <a:pt x="254794" y="143160"/>
                            <a:pt x="778669" y="-44959"/>
                            <a:pt x="842963" y="9810"/>
                          </a:cubicBezTo>
                          <a:cubicBezTo>
                            <a:pt x="907257" y="64579"/>
                            <a:pt x="642938" y="474153"/>
                            <a:pt x="500063" y="567022"/>
                          </a:cubicBezTo>
                          <a:cubicBezTo>
                            <a:pt x="357188" y="659891"/>
                            <a:pt x="64294" y="636079"/>
                            <a:pt x="0" y="581310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0" name="Freeform 9"/>
                    <p:cNvSpPr/>
                    <p:nvPr/>
                  </p:nvSpPr>
                  <p:spPr>
                    <a:xfrm flipH="1">
                      <a:off x="4489129" y="1373341"/>
                      <a:ext cx="854416" cy="462750"/>
                    </a:xfrm>
                    <a:custGeom>
                      <a:avLst/>
                      <a:gdLst>
                        <a:gd name="connsiteX0" fmla="*/ 0 w 852867"/>
                        <a:gd name="connsiteY0" fmla="*/ 581310 h 629587"/>
                        <a:gd name="connsiteX1" fmla="*/ 114300 w 852867"/>
                        <a:gd name="connsiteY1" fmla="*/ 238410 h 629587"/>
                        <a:gd name="connsiteX2" fmla="*/ 842963 w 852867"/>
                        <a:gd name="connsiteY2" fmla="*/ 9810 h 629587"/>
                        <a:gd name="connsiteX3" fmla="*/ 500063 w 852867"/>
                        <a:gd name="connsiteY3" fmla="*/ 567022 h 629587"/>
                        <a:gd name="connsiteX4" fmla="*/ 0 w 852867"/>
                        <a:gd name="connsiteY4" fmla="*/ 581310 h 629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867" h="629587">
                          <a:moveTo>
                            <a:pt x="0" y="581310"/>
                          </a:moveTo>
                          <a:cubicBezTo>
                            <a:pt x="-64294" y="526541"/>
                            <a:pt x="-26194" y="333660"/>
                            <a:pt x="114300" y="238410"/>
                          </a:cubicBezTo>
                          <a:cubicBezTo>
                            <a:pt x="254794" y="143160"/>
                            <a:pt x="778669" y="-44959"/>
                            <a:pt x="842963" y="9810"/>
                          </a:cubicBezTo>
                          <a:cubicBezTo>
                            <a:pt x="907257" y="64579"/>
                            <a:pt x="642938" y="474153"/>
                            <a:pt x="500063" y="567022"/>
                          </a:cubicBezTo>
                          <a:cubicBezTo>
                            <a:pt x="357188" y="659891"/>
                            <a:pt x="64294" y="636079"/>
                            <a:pt x="0" y="581310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1" name="Freeform 10"/>
                    <p:cNvSpPr/>
                    <p:nvPr/>
                  </p:nvSpPr>
                  <p:spPr>
                    <a:xfrm>
                      <a:off x="5662971" y="2069179"/>
                      <a:ext cx="478160" cy="807240"/>
                    </a:xfrm>
                    <a:custGeom>
                      <a:avLst/>
                      <a:gdLst>
                        <a:gd name="connsiteX0" fmla="*/ 22683 w 476686"/>
                        <a:gd name="connsiteY0" fmla="*/ 603891 h 806414"/>
                        <a:gd name="connsiteX1" fmla="*/ 322721 w 476686"/>
                        <a:gd name="connsiteY1" fmla="*/ 175266 h 806414"/>
                        <a:gd name="connsiteX2" fmla="*/ 465596 w 476686"/>
                        <a:gd name="connsiteY2" fmla="*/ 32391 h 806414"/>
                        <a:gd name="connsiteX3" fmla="*/ 36971 w 476686"/>
                        <a:gd name="connsiteY3" fmla="*/ 761053 h 806414"/>
                        <a:gd name="connsiteX4" fmla="*/ 22683 w 476686"/>
                        <a:gd name="connsiteY4" fmla="*/ 732478 h 8064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686" h="806414">
                          <a:moveTo>
                            <a:pt x="22683" y="603891"/>
                          </a:moveTo>
                          <a:cubicBezTo>
                            <a:pt x="135792" y="437203"/>
                            <a:pt x="248902" y="270516"/>
                            <a:pt x="322721" y="175266"/>
                          </a:cubicBezTo>
                          <a:cubicBezTo>
                            <a:pt x="396540" y="80016"/>
                            <a:pt x="513221" y="-65240"/>
                            <a:pt x="465596" y="32391"/>
                          </a:cubicBezTo>
                          <a:cubicBezTo>
                            <a:pt x="417971" y="130022"/>
                            <a:pt x="110790" y="644372"/>
                            <a:pt x="36971" y="761053"/>
                          </a:cubicBezTo>
                          <a:cubicBezTo>
                            <a:pt x="-36848" y="877734"/>
                            <a:pt x="22683" y="732478"/>
                            <a:pt x="22683" y="732478"/>
                          </a:cubicBezTo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2" name="Freeform 11"/>
                    <p:cNvSpPr/>
                    <p:nvPr/>
                  </p:nvSpPr>
                  <p:spPr>
                    <a:xfrm>
                      <a:off x="4800716" y="2672468"/>
                      <a:ext cx="742716" cy="514166"/>
                    </a:xfrm>
                    <a:custGeom>
                      <a:avLst/>
                      <a:gdLst>
                        <a:gd name="connsiteX0" fmla="*/ 743152 w 743152"/>
                        <a:gd name="connsiteY0" fmla="*/ 515153 h 515153"/>
                        <a:gd name="connsiteX1" fmla="*/ 500265 w 743152"/>
                        <a:gd name="connsiteY1" fmla="*/ 186540 h 515153"/>
                        <a:gd name="connsiteX2" fmla="*/ 202 w 743152"/>
                        <a:gd name="connsiteY2" fmla="*/ 143678 h 515153"/>
                        <a:gd name="connsiteX3" fmla="*/ 443115 w 743152"/>
                        <a:gd name="connsiteY3" fmla="*/ 803 h 515153"/>
                        <a:gd name="connsiteX4" fmla="*/ 743152 w 743152"/>
                        <a:gd name="connsiteY4" fmla="*/ 215115 h 515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43152" h="515153">
                          <a:moveTo>
                            <a:pt x="743152" y="515153"/>
                          </a:moveTo>
                          <a:cubicBezTo>
                            <a:pt x="683621" y="381802"/>
                            <a:pt x="624090" y="248452"/>
                            <a:pt x="500265" y="186540"/>
                          </a:cubicBezTo>
                          <a:cubicBezTo>
                            <a:pt x="376440" y="124627"/>
                            <a:pt x="9727" y="174634"/>
                            <a:pt x="202" y="143678"/>
                          </a:cubicBezTo>
                          <a:cubicBezTo>
                            <a:pt x="-9323" y="112722"/>
                            <a:pt x="319290" y="-11103"/>
                            <a:pt x="443115" y="803"/>
                          </a:cubicBezTo>
                          <a:cubicBezTo>
                            <a:pt x="566940" y="12709"/>
                            <a:pt x="693146" y="179396"/>
                            <a:pt x="743152" y="215115"/>
                          </a:cubicBezTo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3" name="Freeform 12"/>
                    <p:cNvSpPr/>
                    <p:nvPr/>
                  </p:nvSpPr>
                  <p:spPr>
                    <a:xfrm rot="1906379">
                      <a:off x="6094099" y="1940637"/>
                      <a:ext cx="576143" cy="557014"/>
                    </a:xfrm>
                    <a:custGeom>
                      <a:avLst/>
                      <a:gdLst>
                        <a:gd name="connsiteX0" fmla="*/ 0 w 852867"/>
                        <a:gd name="connsiteY0" fmla="*/ 581310 h 629587"/>
                        <a:gd name="connsiteX1" fmla="*/ 114300 w 852867"/>
                        <a:gd name="connsiteY1" fmla="*/ 238410 h 629587"/>
                        <a:gd name="connsiteX2" fmla="*/ 842963 w 852867"/>
                        <a:gd name="connsiteY2" fmla="*/ 9810 h 629587"/>
                        <a:gd name="connsiteX3" fmla="*/ 500063 w 852867"/>
                        <a:gd name="connsiteY3" fmla="*/ 567022 h 629587"/>
                        <a:gd name="connsiteX4" fmla="*/ 0 w 852867"/>
                        <a:gd name="connsiteY4" fmla="*/ 581310 h 629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867" h="629587">
                          <a:moveTo>
                            <a:pt x="0" y="581310"/>
                          </a:moveTo>
                          <a:cubicBezTo>
                            <a:pt x="-64294" y="526541"/>
                            <a:pt x="-26194" y="333660"/>
                            <a:pt x="114300" y="238410"/>
                          </a:cubicBezTo>
                          <a:cubicBezTo>
                            <a:pt x="254794" y="143160"/>
                            <a:pt x="778669" y="-44959"/>
                            <a:pt x="842963" y="9810"/>
                          </a:cubicBezTo>
                          <a:cubicBezTo>
                            <a:pt x="907257" y="64579"/>
                            <a:pt x="642938" y="474153"/>
                            <a:pt x="500063" y="567022"/>
                          </a:cubicBezTo>
                          <a:cubicBezTo>
                            <a:pt x="357188" y="659891"/>
                            <a:pt x="64294" y="636079"/>
                            <a:pt x="0" y="581310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4" name="Freeform 13"/>
                    <p:cNvSpPr/>
                    <p:nvPr/>
                  </p:nvSpPr>
                  <p:spPr>
                    <a:xfrm rot="16889502" flipH="1">
                      <a:off x="4434724" y="2620520"/>
                      <a:ext cx="402763" cy="678046"/>
                    </a:xfrm>
                    <a:custGeom>
                      <a:avLst/>
                      <a:gdLst>
                        <a:gd name="connsiteX0" fmla="*/ 0 w 852867"/>
                        <a:gd name="connsiteY0" fmla="*/ 581310 h 629587"/>
                        <a:gd name="connsiteX1" fmla="*/ 114300 w 852867"/>
                        <a:gd name="connsiteY1" fmla="*/ 238410 h 629587"/>
                        <a:gd name="connsiteX2" fmla="*/ 842963 w 852867"/>
                        <a:gd name="connsiteY2" fmla="*/ 9810 h 629587"/>
                        <a:gd name="connsiteX3" fmla="*/ 500063 w 852867"/>
                        <a:gd name="connsiteY3" fmla="*/ 567022 h 629587"/>
                        <a:gd name="connsiteX4" fmla="*/ 0 w 852867"/>
                        <a:gd name="connsiteY4" fmla="*/ 581310 h 629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867" h="629587">
                          <a:moveTo>
                            <a:pt x="0" y="581310"/>
                          </a:moveTo>
                          <a:cubicBezTo>
                            <a:pt x="-64294" y="526541"/>
                            <a:pt x="-26194" y="333660"/>
                            <a:pt x="114300" y="238410"/>
                          </a:cubicBezTo>
                          <a:cubicBezTo>
                            <a:pt x="254794" y="143160"/>
                            <a:pt x="778669" y="-44959"/>
                            <a:pt x="842963" y="9810"/>
                          </a:cubicBezTo>
                          <a:cubicBezTo>
                            <a:pt x="907257" y="64579"/>
                            <a:pt x="642938" y="474153"/>
                            <a:pt x="500063" y="567022"/>
                          </a:cubicBezTo>
                          <a:cubicBezTo>
                            <a:pt x="357188" y="659891"/>
                            <a:pt x="64294" y="636079"/>
                            <a:pt x="0" y="581310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5" name="Freeform 14"/>
                    <p:cNvSpPr/>
                    <p:nvPr/>
                  </p:nvSpPr>
                  <p:spPr>
                    <a:xfrm rot="18412369">
                      <a:off x="4680661" y="2102193"/>
                      <a:ext cx="402764" cy="676086"/>
                    </a:xfrm>
                    <a:custGeom>
                      <a:avLst/>
                      <a:gdLst>
                        <a:gd name="connsiteX0" fmla="*/ 0 w 852867"/>
                        <a:gd name="connsiteY0" fmla="*/ 581310 h 629587"/>
                        <a:gd name="connsiteX1" fmla="*/ 114300 w 852867"/>
                        <a:gd name="connsiteY1" fmla="*/ 238410 h 629587"/>
                        <a:gd name="connsiteX2" fmla="*/ 842963 w 852867"/>
                        <a:gd name="connsiteY2" fmla="*/ 9810 h 629587"/>
                        <a:gd name="connsiteX3" fmla="*/ 500063 w 852867"/>
                        <a:gd name="connsiteY3" fmla="*/ 567022 h 629587"/>
                        <a:gd name="connsiteX4" fmla="*/ 0 w 852867"/>
                        <a:gd name="connsiteY4" fmla="*/ 581310 h 629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867" h="629587">
                          <a:moveTo>
                            <a:pt x="0" y="581310"/>
                          </a:moveTo>
                          <a:cubicBezTo>
                            <a:pt x="-64294" y="526541"/>
                            <a:pt x="-26194" y="333660"/>
                            <a:pt x="114300" y="238410"/>
                          </a:cubicBezTo>
                          <a:cubicBezTo>
                            <a:pt x="254794" y="143160"/>
                            <a:pt x="778669" y="-44959"/>
                            <a:pt x="842963" y="9810"/>
                          </a:cubicBezTo>
                          <a:cubicBezTo>
                            <a:pt x="907257" y="64579"/>
                            <a:pt x="642938" y="474153"/>
                            <a:pt x="500063" y="567022"/>
                          </a:cubicBezTo>
                          <a:cubicBezTo>
                            <a:pt x="357188" y="659891"/>
                            <a:pt x="64294" y="636079"/>
                            <a:pt x="0" y="581310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6" name="Freeform 15"/>
                    <p:cNvSpPr/>
                    <p:nvPr/>
                  </p:nvSpPr>
                  <p:spPr>
                    <a:xfrm rot="19856402">
                      <a:off x="5898132" y="1781246"/>
                      <a:ext cx="423289" cy="401050"/>
                    </a:xfrm>
                    <a:custGeom>
                      <a:avLst/>
                      <a:gdLst>
                        <a:gd name="connsiteX0" fmla="*/ 0 w 852867"/>
                        <a:gd name="connsiteY0" fmla="*/ 581310 h 629587"/>
                        <a:gd name="connsiteX1" fmla="*/ 114300 w 852867"/>
                        <a:gd name="connsiteY1" fmla="*/ 238410 h 629587"/>
                        <a:gd name="connsiteX2" fmla="*/ 842963 w 852867"/>
                        <a:gd name="connsiteY2" fmla="*/ 9810 h 629587"/>
                        <a:gd name="connsiteX3" fmla="*/ 500063 w 852867"/>
                        <a:gd name="connsiteY3" fmla="*/ 567022 h 629587"/>
                        <a:gd name="connsiteX4" fmla="*/ 0 w 852867"/>
                        <a:gd name="connsiteY4" fmla="*/ 581310 h 629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867" h="629587">
                          <a:moveTo>
                            <a:pt x="0" y="581310"/>
                          </a:moveTo>
                          <a:cubicBezTo>
                            <a:pt x="-64294" y="526541"/>
                            <a:pt x="-26194" y="333660"/>
                            <a:pt x="114300" y="238410"/>
                          </a:cubicBezTo>
                          <a:cubicBezTo>
                            <a:pt x="254794" y="143160"/>
                            <a:pt x="778669" y="-44959"/>
                            <a:pt x="842963" y="9810"/>
                          </a:cubicBezTo>
                          <a:cubicBezTo>
                            <a:pt x="907257" y="64579"/>
                            <a:pt x="642938" y="474153"/>
                            <a:pt x="500063" y="567022"/>
                          </a:cubicBezTo>
                          <a:cubicBezTo>
                            <a:pt x="357188" y="659891"/>
                            <a:pt x="64294" y="636079"/>
                            <a:pt x="0" y="581310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7" name="Freeform 16"/>
                    <p:cNvSpPr/>
                    <p:nvPr/>
                  </p:nvSpPr>
                  <p:spPr>
                    <a:xfrm>
                      <a:off x="5843261" y="2571348"/>
                      <a:ext cx="272395" cy="87409"/>
                    </a:xfrm>
                    <a:custGeom>
                      <a:avLst/>
                      <a:gdLst>
                        <a:gd name="connsiteX0" fmla="*/ 0 w 271462"/>
                        <a:gd name="connsiteY0" fmla="*/ 0 h 85725"/>
                        <a:gd name="connsiteX1" fmla="*/ 271462 w 271462"/>
                        <a:gd name="connsiteY1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71462" h="85725">
                          <a:moveTo>
                            <a:pt x="0" y="0"/>
                          </a:moveTo>
                          <a:cubicBezTo>
                            <a:pt x="90487" y="28575"/>
                            <a:pt x="223837" y="73819"/>
                            <a:pt x="271462" y="8572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</p:grpSp>
              <p:sp>
                <p:nvSpPr>
                  <p:cNvPr id="5" name="Freeform 4"/>
                  <p:cNvSpPr/>
                  <p:nvPr/>
                </p:nvSpPr>
                <p:spPr bwMode="auto">
                  <a:xfrm rot="16618048" flipH="1">
                    <a:off x="3867110" y="1946218"/>
                    <a:ext cx="169058" cy="177861"/>
                  </a:xfrm>
                  <a:custGeom>
                    <a:avLst/>
                    <a:gdLst>
                      <a:gd name="connsiteX0" fmla="*/ 0 w 852867"/>
                      <a:gd name="connsiteY0" fmla="*/ 581310 h 629587"/>
                      <a:gd name="connsiteX1" fmla="*/ 114300 w 852867"/>
                      <a:gd name="connsiteY1" fmla="*/ 238410 h 629587"/>
                      <a:gd name="connsiteX2" fmla="*/ 842963 w 852867"/>
                      <a:gd name="connsiteY2" fmla="*/ 9810 h 629587"/>
                      <a:gd name="connsiteX3" fmla="*/ 500063 w 852867"/>
                      <a:gd name="connsiteY3" fmla="*/ 567022 h 629587"/>
                      <a:gd name="connsiteX4" fmla="*/ 0 w 852867"/>
                      <a:gd name="connsiteY4" fmla="*/ 581310 h 629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2867" h="629587">
                        <a:moveTo>
                          <a:pt x="0" y="581310"/>
                        </a:moveTo>
                        <a:cubicBezTo>
                          <a:pt x="-64294" y="526541"/>
                          <a:pt x="-26194" y="333660"/>
                          <a:pt x="114300" y="238410"/>
                        </a:cubicBezTo>
                        <a:cubicBezTo>
                          <a:pt x="254794" y="143160"/>
                          <a:pt x="778669" y="-44959"/>
                          <a:pt x="842963" y="9810"/>
                        </a:cubicBezTo>
                        <a:cubicBezTo>
                          <a:pt x="907257" y="64579"/>
                          <a:pt x="642938" y="474153"/>
                          <a:pt x="500063" y="567022"/>
                        </a:cubicBezTo>
                        <a:cubicBezTo>
                          <a:pt x="357188" y="659891"/>
                          <a:pt x="64294" y="636079"/>
                          <a:pt x="0" y="581310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  <p:sp>
              <p:nvSpPr>
                <p:cNvPr id="2" name="Freeform 1"/>
                <p:cNvSpPr>
                  <a:spLocks/>
                </p:cNvSpPr>
                <p:nvPr/>
              </p:nvSpPr>
              <p:spPr bwMode="auto">
                <a:xfrm>
                  <a:off x="4027550" y="1975438"/>
                  <a:ext cx="1168866" cy="3150746"/>
                </a:xfrm>
                <a:custGeom>
                  <a:avLst/>
                  <a:gdLst>
                    <a:gd name="T0" fmla="*/ 1168866 w 1167876"/>
                    <a:gd name="T1" fmla="*/ 3150646 h 3152121"/>
                    <a:gd name="T2" fmla="*/ 947662 w 1167876"/>
                    <a:gd name="T3" fmla="*/ 3133320 h 3152121"/>
                    <a:gd name="T4" fmla="*/ 800194 w 1167876"/>
                    <a:gd name="T5" fmla="*/ 3042351 h 3152121"/>
                    <a:gd name="T6" fmla="*/ 713447 w 1167876"/>
                    <a:gd name="T7" fmla="*/ 2882077 h 3152121"/>
                    <a:gd name="T8" fmla="*/ 609352 w 1167876"/>
                    <a:gd name="T9" fmla="*/ 2648161 h 3152121"/>
                    <a:gd name="T10" fmla="*/ 513930 w 1167876"/>
                    <a:gd name="T11" fmla="*/ 2492217 h 3152121"/>
                    <a:gd name="T12" fmla="*/ 366461 w 1167876"/>
                    <a:gd name="T13" fmla="*/ 2422910 h 3152121"/>
                    <a:gd name="T14" fmla="*/ 171282 w 1167876"/>
                    <a:gd name="T15" fmla="*/ 2349270 h 3152121"/>
                    <a:gd name="T16" fmla="*/ 93210 w 1167876"/>
                    <a:gd name="T17" fmla="*/ 2271298 h 3152121"/>
                    <a:gd name="T18" fmla="*/ 58512 w 1167876"/>
                    <a:gd name="T19" fmla="*/ 1920426 h 3152121"/>
                    <a:gd name="T20" fmla="*/ 19475 w 1167876"/>
                    <a:gd name="T21" fmla="*/ 1036747 h 3152121"/>
                    <a:gd name="T22" fmla="*/ 10801 w 1167876"/>
                    <a:gd name="T23" fmla="*/ 655552 h 3152121"/>
                    <a:gd name="T24" fmla="*/ 171282 w 1167876"/>
                    <a:gd name="T25" fmla="*/ 265694 h 3152121"/>
                    <a:gd name="T26" fmla="*/ 414173 w 1167876"/>
                    <a:gd name="T27" fmla="*/ 75096 h 3152121"/>
                    <a:gd name="T28" fmla="*/ 631038 w 1167876"/>
                    <a:gd name="T29" fmla="*/ 1456 h 3152121"/>
                    <a:gd name="T30" fmla="*/ 817543 w 1167876"/>
                    <a:gd name="T31" fmla="*/ 36110 h 3152121"/>
                    <a:gd name="T32" fmla="*/ 956338 w 1167876"/>
                    <a:gd name="T33" fmla="*/ 153068 h 3152121"/>
                    <a:gd name="T34" fmla="*/ 1134168 w 1167876"/>
                    <a:gd name="T35" fmla="*/ 296016 h 31521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67876" h="3152121">
                      <a:moveTo>
                        <a:pt x="1167876" y="3152020"/>
                      </a:moveTo>
                      <a:cubicBezTo>
                        <a:pt x="1088064" y="3152381"/>
                        <a:pt x="1008253" y="3152743"/>
                        <a:pt x="946860" y="3134686"/>
                      </a:cubicBezTo>
                      <a:cubicBezTo>
                        <a:pt x="885467" y="3116629"/>
                        <a:pt x="838519" y="3085571"/>
                        <a:pt x="799516" y="3043679"/>
                      </a:cubicBezTo>
                      <a:cubicBezTo>
                        <a:pt x="760513" y="3001787"/>
                        <a:pt x="744623" y="2949061"/>
                        <a:pt x="712843" y="2883334"/>
                      </a:cubicBezTo>
                      <a:cubicBezTo>
                        <a:pt x="681063" y="2817607"/>
                        <a:pt x="642061" y="2714322"/>
                        <a:pt x="608836" y="2649317"/>
                      </a:cubicBezTo>
                      <a:cubicBezTo>
                        <a:pt x="575611" y="2584312"/>
                        <a:pt x="553942" y="2530863"/>
                        <a:pt x="513495" y="2493305"/>
                      </a:cubicBezTo>
                      <a:cubicBezTo>
                        <a:pt x="473047" y="2455747"/>
                        <a:pt x="423211" y="2447802"/>
                        <a:pt x="366151" y="2423967"/>
                      </a:cubicBezTo>
                      <a:cubicBezTo>
                        <a:pt x="309091" y="2400132"/>
                        <a:pt x="216640" y="2375575"/>
                        <a:pt x="171137" y="2350295"/>
                      </a:cubicBezTo>
                      <a:cubicBezTo>
                        <a:pt x="125634" y="2325015"/>
                        <a:pt x="111910" y="2343794"/>
                        <a:pt x="93131" y="2272289"/>
                      </a:cubicBezTo>
                      <a:cubicBezTo>
                        <a:pt x="74352" y="2200784"/>
                        <a:pt x="70741" y="2127112"/>
                        <a:pt x="58462" y="1921264"/>
                      </a:cubicBezTo>
                      <a:cubicBezTo>
                        <a:pt x="46183" y="1715416"/>
                        <a:pt x="27404" y="1248103"/>
                        <a:pt x="19459" y="1037199"/>
                      </a:cubicBezTo>
                      <a:cubicBezTo>
                        <a:pt x="11514" y="826295"/>
                        <a:pt x="-14488" y="784403"/>
                        <a:pt x="10792" y="655838"/>
                      </a:cubicBezTo>
                      <a:cubicBezTo>
                        <a:pt x="36072" y="527273"/>
                        <a:pt x="103965" y="362595"/>
                        <a:pt x="171137" y="265810"/>
                      </a:cubicBezTo>
                      <a:cubicBezTo>
                        <a:pt x="238309" y="169025"/>
                        <a:pt x="337261" y="119188"/>
                        <a:pt x="413822" y="75129"/>
                      </a:cubicBezTo>
                      <a:cubicBezTo>
                        <a:pt x="490383" y="31070"/>
                        <a:pt x="563333" y="7957"/>
                        <a:pt x="630504" y="1457"/>
                      </a:cubicBezTo>
                      <a:cubicBezTo>
                        <a:pt x="697675" y="-5043"/>
                        <a:pt x="762680" y="10846"/>
                        <a:pt x="816851" y="36126"/>
                      </a:cubicBezTo>
                      <a:cubicBezTo>
                        <a:pt x="871022" y="61406"/>
                        <a:pt x="902802" y="109799"/>
                        <a:pt x="955528" y="153135"/>
                      </a:cubicBezTo>
                      <a:cubicBezTo>
                        <a:pt x="1008254" y="196471"/>
                        <a:pt x="1133207" y="296145"/>
                        <a:pt x="1133207" y="296145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63500" sx="102000" sy="102000" algn="ctr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4584700" y="2711450"/>
                <a:ext cx="222250" cy="330200"/>
              </a:xfrm>
              <a:custGeom>
                <a:avLst/>
                <a:gdLst>
                  <a:gd name="T0" fmla="*/ 101483 w 222625"/>
                  <a:gd name="T1" fmla="*/ 0 h 330892"/>
                  <a:gd name="T2" fmla="*/ 58860 w 222625"/>
                  <a:gd name="T3" fmla="*/ 63910 h 330892"/>
                  <a:gd name="T4" fmla="*/ 12684 w 222625"/>
                  <a:gd name="T5" fmla="*/ 170426 h 330892"/>
                  <a:gd name="T6" fmla="*/ 9132 w 222625"/>
                  <a:gd name="T7" fmla="*/ 230785 h 330892"/>
                  <a:gd name="T8" fmla="*/ 122795 w 222625"/>
                  <a:gd name="T9" fmla="*/ 276942 h 330892"/>
                  <a:gd name="T10" fmla="*/ 222250 w 222625"/>
                  <a:gd name="T11" fmla="*/ 330200 h 3308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2625" h="330892">
                    <a:moveTo>
                      <a:pt x="101654" y="0"/>
                    </a:moveTo>
                    <a:cubicBezTo>
                      <a:pt x="87719" y="17790"/>
                      <a:pt x="73784" y="35580"/>
                      <a:pt x="58959" y="64044"/>
                    </a:cubicBezTo>
                    <a:cubicBezTo>
                      <a:pt x="44134" y="92508"/>
                      <a:pt x="21007" y="142912"/>
                      <a:pt x="12705" y="170783"/>
                    </a:cubicBezTo>
                    <a:cubicBezTo>
                      <a:pt x="4403" y="198654"/>
                      <a:pt x="-9236" y="213479"/>
                      <a:pt x="9147" y="231269"/>
                    </a:cubicBezTo>
                    <a:cubicBezTo>
                      <a:pt x="27530" y="249059"/>
                      <a:pt x="87422" y="260918"/>
                      <a:pt x="123002" y="277522"/>
                    </a:cubicBezTo>
                    <a:cubicBezTo>
                      <a:pt x="158582" y="294126"/>
                      <a:pt x="222625" y="330892"/>
                      <a:pt x="222625" y="330892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 rot="20399237">
                <a:off x="4137025" y="2473325"/>
                <a:ext cx="139700" cy="152400"/>
              </a:xfrm>
              <a:custGeom>
                <a:avLst/>
                <a:gdLst>
                  <a:gd name="connsiteX0" fmla="*/ 743152 w 743152"/>
                  <a:gd name="connsiteY0" fmla="*/ 515153 h 515153"/>
                  <a:gd name="connsiteX1" fmla="*/ 500265 w 743152"/>
                  <a:gd name="connsiteY1" fmla="*/ 186540 h 515153"/>
                  <a:gd name="connsiteX2" fmla="*/ 202 w 743152"/>
                  <a:gd name="connsiteY2" fmla="*/ 143678 h 515153"/>
                  <a:gd name="connsiteX3" fmla="*/ 443115 w 743152"/>
                  <a:gd name="connsiteY3" fmla="*/ 803 h 515153"/>
                  <a:gd name="connsiteX4" fmla="*/ 743152 w 743152"/>
                  <a:gd name="connsiteY4" fmla="*/ 215115 h 51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152" h="515153">
                    <a:moveTo>
                      <a:pt x="743152" y="515153"/>
                    </a:moveTo>
                    <a:cubicBezTo>
                      <a:pt x="683621" y="381802"/>
                      <a:pt x="624090" y="248452"/>
                      <a:pt x="500265" y="186540"/>
                    </a:cubicBezTo>
                    <a:cubicBezTo>
                      <a:pt x="376440" y="124627"/>
                      <a:pt x="9727" y="174634"/>
                      <a:pt x="202" y="143678"/>
                    </a:cubicBezTo>
                    <a:cubicBezTo>
                      <a:pt x="-9323" y="112722"/>
                      <a:pt x="319290" y="-11103"/>
                      <a:pt x="443115" y="803"/>
                    </a:cubicBezTo>
                    <a:cubicBezTo>
                      <a:pt x="566940" y="12709"/>
                      <a:pt x="693146" y="179396"/>
                      <a:pt x="743152" y="215115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24" name="Group 29"/>
              <p:cNvGrpSpPr>
                <a:grpSpLocks/>
              </p:cNvGrpSpPr>
              <p:nvPr/>
            </p:nvGrpSpPr>
            <p:grpSpPr bwMode="auto">
              <a:xfrm>
                <a:off x="3946525" y="2420938"/>
                <a:ext cx="252413" cy="230187"/>
                <a:chOff x="2728374" y="3113212"/>
                <a:chExt cx="377838" cy="369125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2802041" y="3181945"/>
                  <a:ext cx="228128" cy="206202"/>
                </a:xfrm>
                <a:prstGeom prst="ellipse">
                  <a:avLst/>
                </a:prstGeom>
                <a:solidFill>
                  <a:srgbClr val="FFFF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728374" y="3166671"/>
                  <a:ext cx="152085" cy="13746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828180" y="3342325"/>
                  <a:ext cx="152085" cy="1400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954127" y="3166671"/>
                  <a:ext cx="152085" cy="13746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733127" y="3281228"/>
                  <a:ext cx="152085" cy="1400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954127" y="3281228"/>
                  <a:ext cx="152085" cy="1400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840062" y="3113212"/>
                  <a:ext cx="152085" cy="1400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4230688" y="2497138"/>
                <a:ext cx="361950" cy="573087"/>
              </a:xfrm>
              <a:custGeom>
                <a:avLst/>
                <a:gdLst>
                  <a:gd name="T0" fmla="*/ 361950 w 362914"/>
                  <a:gd name="T1" fmla="*/ 387920 h 572938"/>
                  <a:gd name="T2" fmla="*/ 315819 w 362914"/>
                  <a:gd name="T3" fmla="*/ 484010 h 572938"/>
                  <a:gd name="T4" fmla="*/ 241300 w 362914"/>
                  <a:gd name="T5" fmla="*/ 572983 h 572938"/>
                  <a:gd name="T6" fmla="*/ 216460 w 362914"/>
                  <a:gd name="T7" fmla="*/ 466216 h 572938"/>
                  <a:gd name="T8" fmla="*/ 209363 w 362914"/>
                  <a:gd name="T9" fmla="*/ 298948 h 572938"/>
                  <a:gd name="T10" fmla="*/ 163232 w 362914"/>
                  <a:gd name="T11" fmla="*/ 138797 h 572938"/>
                  <a:gd name="T12" fmla="*/ 21291 w 362914"/>
                  <a:gd name="T13" fmla="*/ 21353 h 572938"/>
                  <a:gd name="T14" fmla="*/ 0 w 362914"/>
                  <a:gd name="T15" fmla="*/ 0 h 5729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2914" h="572938">
                    <a:moveTo>
                      <a:pt x="362914" y="387819"/>
                    </a:moveTo>
                    <a:cubicBezTo>
                      <a:pt x="349868" y="420433"/>
                      <a:pt x="336822" y="453048"/>
                      <a:pt x="316660" y="483884"/>
                    </a:cubicBezTo>
                    <a:cubicBezTo>
                      <a:pt x="296498" y="514720"/>
                      <a:pt x="258547" y="575799"/>
                      <a:pt x="241943" y="572834"/>
                    </a:cubicBezTo>
                    <a:cubicBezTo>
                      <a:pt x="225339" y="569869"/>
                      <a:pt x="222374" y="511756"/>
                      <a:pt x="217037" y="466095"/>
                    </a:cubicBezTo>
                    <a:cubicBezTo>
                      <a:pt x="211700" y="420434"/>
                      <a:pt x="218816" y="353426"/>
                      <a:pt x="209921" y="298870"/>
                    </a:cubicBezTo>
                    <a:cubicBezTo>
                      <a:pt x="201026" y="244314"/>
                      <a:pt x="195096" y="185015"/>
                      <a:pt x="163667" y="138761"/>
                    </a:cubicBezTo>
                    <a:cubicBezTo>
                      <a:pt x="132238" y="92507"/>
                      <a:pt x="48626" y="44474"/>
                      <a:pt x="21348" y="21347"/>
                    </a:cubicBezTo>
                    <a:cubicBezTo>
                      <a:pt x="-5930" y="-1780"/>
                      <a:pt x="4151" y="3558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 flipH="1">
                <a:off x="4395788" y="2592388"/>
                <a:ext cx="574675" cy="1693862"/>
              </a:xfrm>
              <a:custGeom>
                <a:avLst/>
                <a:gdLst>
                  <a:gd name="T0" fmla="*/ 0 w 574208"/>
                  <a:gd name="T1" fmla="*/ 2929 h 1693051"/>
                  <a:gd name="T2" fmla="*/ 134452 w 574208"/>
                  <a:gd name="T3" fmla="*/ 20273 h 1693051"/>
                  <a:gd name="T4" fmla="*/ 312276 w 574208"/>
                  <a:gd name="T5" fmla="*/ 154680 h 1693051"/>
                  <a:gd name="T6" fmla="*/ 438054 w 574208"/>
                  <a:gd name="T7" fmla="*/ 406151 h 1693051"/>
                  <a:gd name="T8" fmla="*/ 529135 w 574208"/>
                  <a:gd name="T9" fmla="*/ 536224 h 1693051"/>
                  <a:gd name="T10" fmla="*/ 559495 w 574208"/>
                  <a:gd name="T11" fmla="*/ 809375 h 1693051"/>
                  <a:gd name="T12" fmla="*/ 572506 w 574208"/>
                  <a:gd name="T13" fmla="*/ 1199589 h 1693051"/>
                  <a:gd name="T14" fmla="*/ 568170 w 574208"/>
                  <a:gd name="T15" fmla="*/ 1607148 h 1693051"/>
                  <a:gd name="T16" fmla="*/ 511786 w 574208"/>
                  <a:gd name="T17" fmla="*/ 1672184 h 1693051"/>
                  <a:gd name="T18" fmla="*/ 325287 w 574208"/>
                  <a:gd name="T19" fmla="*/ 1693862 h 16930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4208" h="1693051">
                    <a:moveTo>
                      <a:pt x="0" y="2928"/>
                    </a:moveTo>
                    <a:cubicBezTo>
                      <a:pt x="41169" y="-1045"/>
                      <a:pt x="82339" y="-5017"/>
                      <a:pt x="134343" y="20263"/>
                    </a:cubicBezTo>
                    <a:cubicBezTo>
                      <a:pt x="186347" y="45543"/>
                      <a:pt x="261463" y="90324"/>
                      <a:pt x="312022" y="154606"/>
                    </a:cubicBezTo>
                    <a:cubicBezTo>
                      <a:pt x="362581" y="218888"/>
                      <a:pt x="401584" y="342397"/>
                      <a:pt x="437698" y="405957"/>
                    </a:cubicBezTo>
                    <a:cubicBezTo>
                      <a:pt x="473812" y="469517"/>
                      <a:pt x="508481" y="468795"/>
                      <a:pt x="528705" y="535967"/>
                    </a:cubicBezTo>
                    <a:cubicBezTo>
                      <a:pt x="548929" y="603139"/>
                      <a:pt x="551817" y="698479"/>
                      <a:pt x="559040" y="808987"/>
                    </a:cubicBezTo>
                    <a:cubicBezTo>
                      <a:pt x="566263" y="919495"/>
                      <a:pt x="570596" y="1066117"/>
                      <a:pt x="572041" y="1199015"/>
                    </a:cubicBezTo>
                    <a:cubicBezTo>
                      <a:pt x="573486" y="1331913"/>
                      <a:pt x="577820" y="1527650"/>
                      <a:pt x="567708" y="1606378"/>
                    </a:cubicBezTo>
                    <a:cubicBezTo>
                      <a:pt x="557596" y="1685106"/>
                      <a:pt x="551817" y="1656938"/>
                      <a:pt x="511370" y="1671383"/>
                    </a:cubicBezTo>
                    <a:cubicBezTo>
                      <a:pt x="470923" y="1685828"/>
                      <a:pt x="325023" y="1693051"/>
                      <a:pt x="325023" y="1693051"/>
                    </a:cubicBezTo>
                  </a:path>
                </a:pathLst>
              </a:custGeom>
              <a:noFill/>
              <a:ln w="3810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3425825" y="3128963"/>
                <a:ext cx="914400" cy="433387"/>
              </a:xfrm>
              <a:custGeom>
                <a:avLst/>
                <a:gdLst>
                  <a:gd name="T0" fmla="*/ 0 w 914400"/>
                  <a:gd name="T1" fmla="*/ 433387 h 433424"/>
                  <a:gd name="T2" fmla="*/ 135970 w 914400"/>
                  <a:gd name="T3" fmla="*/ 263439 h 433424"/>
                  <a:gd name="T4" fmla="*/ 356921 w 914400"/>
                  <a:gd name="T5" fmla="*/ 117283 h 433424"/>
                  <a:gd name="T6" fmla="*/ 499690 w 914400"/>
                  <a:gd name="T7" fmla="*/ 8516 h 433424"/>
                  <a:gd name="T8" fmla="*/ 710444 w 914400"/>
                  <a:gd name="T9" fmla="*/ 25511 h 433424"/>
                  <a:gd name="T10" fmla="*/ 914400 w 914400"/>
                  <a:gd name="T11" fmla="*/ 171666 h 4334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4400" h="433424">
                    <a:moveTo>
                      <a:pt x="0" y="433424"/>
                    </a:moveTo>
                    <a:cubicBezTo>
                      <a:pt x="38241" y="374786"/>
                      <a:pt x="76483" y="316149"/>
                      <a:pt x="135970" y="263461"/>
                    </a:cubicBezTo>
                    <a:cubicBezTo>
                      <a:pt x="195457" y="210772"/>
                      <a:pt x="296301" y="159784"/>
                      <a:pt x="356921" y="117293"/>
                    </a:cubicBezTo>
                    <a:cubicBezTo>
                      <a:pt x="417541" y="74802"/>
                      <a:pt x="440770" y="23814"/>
                      <a:pt x="499690" y="8517"/>
                    </a:cubicBezTo>
                    <a:cubicBezTo>
                      <a:pt x="558610" y="-6780"/>
                      <a:pt x="641326" y="-1681"/>
                      <a:pt x="710444" y="25513"/>
                    </a:cubicBezTo>
                    <a:cubicBezTo>
                      <a:pt x="779562" y="52707"/>
                      <a:pt x="914400" y="171681"/>
                      <a:pt x="914400" y="171681"/>
                    </a:cubicBezTo>
                  </a:path>
                </a:pathLst>
              </a:custGeom>
              <a:noFill/>
              <a:ln w="38100" cap="flat" cmpd="sng">
                <a:solidFill>
                  <a:srgbClr val="00B0F0"/>
                </a:solidFill>
                <a:prstDash val="solid"/>
                <a:round/>
                <a:headEnd type="triangl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6342584-D9C2-6647-B051-0322457E5CF6}"/>
              </a:ext>
            </a:extLst>
          </p:cNvPr>
          <p:cNvSpPr/>
          <p:nvPr/>
        </p:nvSpPr>
        <p:spPr>
          <a:xfrm>
            <a:off x="441330" y="6588301"/>
            <a:ext cx="838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3124200" y="228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 b="1"/>
              <a:t>Vascular tissue</a:t>
            </a:r>
            <a:endParaRPr lang="en-US" sz="2800"/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6400800" y="5562600"/>
            <a:ext cx="1828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381000" y="59436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1" name="Line 6"/>
          <p:cNvSpPr>
            <a:spLocks noChangeShapeType="1"/>
          </p:cNvSpPr>
          <p:nvPr/>
        </p:nvSpPr>
        <p:spPr bwMode="auto">
          <a:xfrm flipV="1">
            <a:off x="914400" y="5181600"/>
            <a:ext cx="83820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2" name="Line 7"/>
          <p:cNvSpPr>
            <a:spLocks noChangeShapeType="1"/>
          </p:cNvSpPr>
          <p:nvPr/>
        </p:nvSpPr>
        <p:spPr bwMode="auto">
          <a:xfrm>
            <a:off x="7010400" y="5867400"/>
            <a:ext cx="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4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14400"/>
            <a:ext cx="546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4" name="TextBox 10"/>
          <p:cNvSpPr txBox="1">
            <a:spLocks noChangeArrowheads="1"/>
          </p:cNvSpPr>
          <p:nvPr/>
        </p:nvSpPr>
        <p:spPr bwMode="auto">
          <a:xfrm>
            <a:off x="6781800" y="4800600"/>
            <a:ext cx="989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xylem</a:t>
            </a:r>
          </a:p>
        </p:txBody>
      </p:sp>
      <p:cxnSp>
        <p:nvCxnSpPr>
          <p:cNvPr id="91145" name="Straight Arrow Connector 12"/>
          <p:cNvCxnSpPr>
            <a:cxnSpLocks noChangeShapeType="1"/>
            <a:stCxn id="91144" idx="1"/>
          </p:cNvCxnSpPr>
          <p:nvPr/>
        </p:nvCxnSpPr>
        <p:spPr bwMode="auto">
          <a:xfrm rot="10800000">
            <a:off x="4648200" y="4267200"/>
            <a:ext cx="2133600" cy="7635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90600" y="5029200"/>
            <a:ext cx="6934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3200"/>
              <a:t>Tissue: Xylem</a:t>
            </a:r>
          </a:p>
          <a:p>
            <a:pPr algn="ctr" eaLnBrk="1" hangingPunct="1"/>
            <a:r>
              <a:rPr lang="en-US" sz="3200"/>
              <a:t>Cell Type: Tracheary Elements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Tracheary elements:</a:t>
            </a:r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Are elongate</a:t>
            </a:r>
          </a:p>
          <a:p>
            <a:r>
              <a:rPr lang="en-US" sz="2800" dirty="0"/>
              <a:t>Have lignified (hardened) secondary walls</a:t>
            </a:r>
          </a:p>
          <a:p>
            <a:r>
              <a:rPr lang="en-US" sz="2800" dirty="0"/>
              <a:t>Are dead at maturity</a:t>
            </a:r>
          </a:p>
        </p:txBody>
      </p:sp>
      <p:pic>
        <p:nvPicPr>
          <p:cNvPr id="97284" name="Picture 1028"/>
          <p:cNvPicPr>
            <a:picLocks noGrp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981200"/>
            <a:ext cx="3505200" cy="4038600"/>
          </a:xfrm>
          <a:noFill/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"/>
            <a:ext cx="467518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927725" y="1196975"/>
            <a:ext cx="1860550" cy="461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Primary wall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H="1">
            <a:off x="4495800" y="1447800"/>
            <a:ext cx="1371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pyrus" charset="0"/>
              <a:ea typeface="+mn-ea"/>
              <a:cs typeface="+mn-cs"/>
            </a:endParaRP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5927725" y="2187575"/>
            <a:ext cx="2271713" cy="830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Secondary wall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deposited here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 flipH="1">
            <a:off x="4267200" y="2438400"/>
            <a:ext cx="1524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pyrus" charset="0"/>
              <a:ea typeface="+mn-ea"/>
              <a:cs typeface="+mn-cs"/>
            </a:endParaRPr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3581400" y="60960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5984082" y="3581400"/>
            <a:ext cx="2855118" cy="461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Plasma membrane</a:t>
            </a:r>
          </a:p>
        </p:txBody>
      </p:sp>
      <p:sp>
        <p:nvSpPr>
          <p:cNvPr id="59401" name="Line 10"/>
          <p:cNvSpPr>
            <a:spLocks noChangeShapeType="1"/>
          </p:cNvSpPr>
          <p:nvPr/>
        </p:nvSpPr>
        <p:spPr bwMode="auto">
          <a:xfrm flipH="1" flipV="1">
            <a:off x="4114800" y="3352800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pyrus" charset="0"/>
              <a:ea typeface="+mn-ea"/>
              <a:cs typeface="+mn-cs"/>
            </a:endParaRPr>
          </a:p>
        </p:txBody>
      </p:sp>
      <p:sp>
        <p:nvSpPr>
          <p:cNvPr id="62474" name="TextBox 9"/>
          <p:cNvSpPr txBox="1">
            <a:spLocks noChangeArrowheads="1"/>
          </p:cNvSpPr>
          <p:nvPr/>
        </p:nvSpPr>
        <p:spPr bwMode="auto">
          <a:xfrm>
            <a:off x="1828800" y="0"/>
            <a:ext cx="582185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solidFill>
                    <a:srgbClr val="BFBFB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Deposition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of the Secondary Wall</a:t>
            </a:r>
          </a:p>
        </p:txBody>
      </p:sp>
    </p:spTree>
    <p:extLst>
      <p:ext uri="{BB962C8B-B14F-4D97-AF65-F5344CB8AC3E}">
        <p14:creationId xmlns:p14="http://schemas.microsoft.com/office/powerpoint/2010/main" val="316158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400" grpId="0" animBg="1"/>
      <p:bldP spid="5940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4px-Plant_cell_showing_primary_and_secondary_wall_by_CarolineDah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06" y="304800"/>
            <a:ext cx="8558394" cy="6343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BBD7A-70DB-4440-B801-5BF5C0D5666C}"/>
              </a:ext>
            </a:extLst>
          </p:cNvPr>
          <p:cNvSpPr txBox="1"/>
          <p:nvPr/>
        </p:nvSpPr>
        <p:spPr>
          <a:xfrm>
            <a:off x="5715000" y="1066800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radley Hand" pitchFamily="2" charset="77"/>
              </a:rPr>
              <a:t>CELL MEMBRANE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B607B9-60F0-8F47-A0BA-660E21DDFCC2}"/>
              </a:ext>
            </a:extLst>
          </p:cNvPr>
          <p:cNvCxnSpPr/>
          <p:nvPr/>
        </p:nvCxnSpPr>
        <p:spPr bwMode="auto">
          <a:xfrm flipH="1">
            <a:off x="5257800" y="1219200"/>
            <a:ext cx="457200" cy="152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4263619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0" y="-57150"/>
            <a:ext cx="10160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115946" y="5972175"/>
            <a:ext cx="4951796" cy="584776"/>
          </a:xfrm>
          <a:prstGeom prst="rect">
            <a:avLst/>
          </a:prstGeom>
          <a:solidFill>
            <a:schemeClr val="bg1"/>
          </a:solidFill>
          <a:ln w="9525">
            <a:solidFill>
              <a:srgbClr val="B01113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eudicot</a:t>
            </a:r>
            <a:r>
              <a:rPr lang="en-US" dirty="0"/>
              <a:t> root, cross 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2667000"/>
            <a:ext cx="2733891" cy="1569660"/>
          </a:xfrm>
          <a:prstGeom prst="rect">
            <a:avLst/>
          </a:prstGeom>
          <a:solidFill>
            <a:schemeClr val="bg1"/>
          </a:solidFill>
          <a:ln>
            <a:solidFill>
              <a:srgbClr val="920D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Note the thick,</a:t>
            </a:r>
          </a:p>
          <a:p>
            <a:r>
              <a:rPr lang="en-US" sz="2400" dirty="0"/>
              <a:t>lignified secondary</a:t>
            </a:r>
          </a:p>
          <a:p>
            <a:r>
              <a:rPr lang="en-US" sz="2400" dirty="0"/>
              <a:t>walls of the xylem</a:t>
            </a:r>
          </a:p>
          <a:p>
            <a:r>
              <a:rPr lang="en-US" sz="2400" dirty="0"/>
              <a:t>tracheids.</a:t>
            </a:r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rot="10800000">
            <a:off x="6096000" y="2971806"/>
            <a:ext cx="304800" cy="480025"/>
          </a:xfrm>
          <a:prstGeom prst="line">
            <a:avLst/>
          </a:prstGeom>
          <a:ln w="38100">
            <a:solidFill>
              <a:srgbClr val="920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1"/>
          </p:cNvCxnSpPr>
          <p:nvPr/>
        </p:nvCxnSpPr>
        <p:spPr>
          <a:xfrm rot="10800000">
            <a:off x="4876800" y="3124200"/>
            <a:ext cx="1524000" cy="32763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-108" charset="0"/>
                <a:ea typeface="Arial" pitchFamily="-108" charset="0"/>
                <a:cs typeface="Arial" pitchFamily="-108" charset="0"/>
              </a:rPr>
              <a:t>Lignified xylem provides structural support for vascular plants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039680"/>
            <a:ext cx="9144000" cy="5578335"/>
            <a:chOff x="0" y="1039638"/>
            <a:chExt cx="9144000" cy="5578823"/>
          </a:xfrm>
        </p:grpSpPr>
        <p:pic>
          <p:nvPicPr>
            <p:cNvPr id="7578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38800" y="1862138"/>
              <a:ext cx="3505200" cy="407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866" name="Picture 2" descr="http://0.tqn.com/d/architecture/1/0/_/i/Statue_of_Liberty_FREE_l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/>
          </p:blipFill>
          <p:spPr bwMode="auto">
            <a:xfrm>
              <a:off x="4191000" y="2525440"/>
              <a:ext cx="2129567" cy="3388721"/>
            </a:xfrm>
            <a:prstGeom prst="rect">
              <a:avLst/>
            </a:prstGeom>
            <a:noFill/>
          </p:spPr>
        </p:pic>
        <p:pic>
          <p:nvPicPr>
            <p:cNvPr id="75782" name="Picture 4" descr="File:Sydney Opera House Sail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600" y="3592513"/>
              <a:ext cx="5905500" cy="233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3" name="Picture 2" descr="TajMahal 1024x768 Wallpaper # 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3592513"/>
              <a:ext cx="25146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Up-Down Arrow 11"/>
            <p:cNvSpPr/>
            <p:nvPr/>
          </p:nvSpPr>
          <p:spPr>
            <a:xfrm>
              <a:off x="0" y="1754208"/>
              <a:ext cx="704850" cy="4159614"/>
            </a:xfrm>
            <a:prstGeom prst="upDownArrow">
              <a:avLst/>
            </a:prstGeom>
            <a:solidFill>
              <a:srgbClr val="CCFF99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5785" name="TextBox 4"/>
            <p:cNvSpPr txBox="1">
              <a:spLocks noChangeArrowheads="1"/>
            </p:cNvSpPr>
            <p:nvPr/>
          </p:nvSpPr>
          <p:spPr bwMode="auto">
            <a:xfrm rot="16200000">
              <a:off x="-2452067" y="3536662"/>
              <a:ext cx="5578823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 dirty="0"/>
                <a:t>115 </a:t>
              </a:r>
              <a:r>
                <a:rPr lang="en-GB" b="1" dirty="0" err="1"/>
                <a:t>m</a:t>
              </a:r>
              <a:r>
                <a:rPr lang="en-GB" b="1" dirty="0"/>
                <a:t>   </a:t>
              </a:r>
              <a:r>
                <a:rPr lang="en-GB" sz="2800" b="1" i="1" dirty="0"/>
                <a:t>Sequoia</a:t>
              </a:r>
              <a:r>
                <a:rPr lang="en-GB" sz="2800" b="1" dirty="0"/>
                <a:t> </a:t>
              </a:r>
              <a:r>
                <a:rPr lang="en-GB" sz="2800" b="1" i="1" dirty="0" err="1"/>
                <a:t>sempervirens</a:t>
              </a:r>
              <a:r>
                <a:rPr lang="en-GB" b="1" i="1" dirty="0"/>
                <a:t> </a:t>
              </a:r>
              <a:r>
                <a:rPr lang="en-GB" b="1" dirty="0"/>
                <a:t> </a:t>
              </a:r>
            </a:p>
          </p:txBody>
        </p:sp>
        <p:pic>
          <p:nvPicPr>
            <p:cNvPr id="75786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2288" y="1744663"/>
              <a:ext cx="1138237" cy="418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7" name="TextBox 12"/>
            <p:cNvSpPr txBox="1">
              <a:spLocks noChangeArrowheads="1"/>
            </p:cNvSpPr>
            <p:nvPr/>
          </p:nvSpPr>
          <p:spPr bwMode="auto">
            <a:xfrm>
              <a:off x="1660525" y="5954713"/>
              <a:ext cx="27719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/>
                <a:t>Sydney Opera House 65 m</a:t>
              </a:r>
            </a:p>
          </p:txBody>
        </p:sp>
        <p:sp>
          <p:nvSpPr>
            <p:cNvPr id="75788" name="TextBox 15"/>
            <p:cNvSpPr txBox="1">
              <a:spLocks noChangeArrowheads="1"/>
            </p:cNvSpPr>
            <p:nvPr/>
          </p:nvSpPr>
          <p:spPr bwMode="auto">
            <a:xfrm>
              <a:off x="5943600" y="5932488"/>
              <a:ext cx="16313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/>
                <a:t>Taj Mahal 65 m</a:t>
              </a:r>
            </a:p>
          </p:txBody>
        </p:sp>
        <p:sp>
          <p:nvSpPr>
            <p:cNvPr id="75789" name="TextBox 16"/>
            <p:cNvSpPr txBox="1">
              <a:spLocks noChangeArrowheads="1"/>
            </p:cNvSpPr>
            <p:nvPr/>
          </p:nvSpPr>
          <p:spPr bwMode="auto">
            <a:xfrm>
              <a:off x="3402013" y="2155825"/>
              <a:ext cx="23310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/>
                <a:t>Statue of Liberty 93 m</a:t>
              </a:r>
            </a:p>
          </p:txBody>
        </p:sp>
        <p:sp>
          <p:nvSpPr>
            <p:cNvPr id="75790" name="TextBox 17"/>
            <p:cNvSpPr txBox="1">
              <a:spLocks noChangeArrowheads="1"/>
            </p:cNvSpPr>
            <p:nvPr/>
          </p:nvSpPr>
          <p:spPr bwMode="auto">
            <a:xfrm>
              <a:off x="6319838" y="1524000"/>
              <a:ext cx="27223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/>
                <a:t>St. Paul’s Cathedral 111 m</a:t>
              </a:r>
            </a:p>
          </p:txBody>
        </p:sp>
        <p:sp>
          <p:nvSpPr>
            <p:cNvPr id="75791" name="TextBox 1"/>
            <p:cNvSpPr txBox="1">
              <a:spLocks noChangeArrowheads="1"/>
            </p:cNvSpPr>
            <p:nvPr/>
          </p:nvSpPr>
          <p:spPr bwMode="auto">
            <a:xfrm>
              <a:off x="1219200" y="1600207"/>
              <a:ext cx="2133600" cy="267789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800" dirty="0">
                  <a:ea typeface="Arial" pitchFamily="-108" charset="0"/>
                  <a:cs typeface="Arial" pitchFamily="-108" charset="0"/>
                </a:rPr>
                <a:t>The tallest living trees tower over many familiar monuments</a:t>
              </a:r>
              <a:endParaRPr lang="en-GB" sz="2800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B610001-8612-A943-81F5-C5436BDC9A19}"/>
              </a:ext>
            </a:extLst>
          </p:cNvPr>
          <p:cNvSpPr/>
          <p:nvPr/>
        </p:nvSpPr>
        <p:spPr>
          <a:xfrm>
            <a:off x="454707" y="6559764"/>
            <a:ext cx="838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3124200" y="228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 b="1"/>
              <a:t>Vascular tissue</a:t>
            </a:r>
            <a:endParaRPr lang="en-US" sz="2800"/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6400800" y="5562600"/>
            <a:ext cx="1828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381000" y="59436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1" name="Line 6"/>
          <p:cNvSpPr>
            <a:spLocks noChangeShapeType="1"/>
          </p:cNvSpPr>
          <p:nvPr/>
        </p:nvSpPr>
        <p:spPr bwMode="auto">
          <a:xfrm flipV="1">
            <a:off x="914400" y="5181600"/>
            <a:ext cx="83820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2" name="Line 7"/>
          <p:cNvSpPr>
            <a:spLocks noChangeShapeType="1"/>
          </p:cNvSpPr>
          <p:nvPr/>
        </p:nvSpPr>
        <p:spPr bwMode="auto">
          <a:xfrm>
            <a:off x="7010400" y="5867400"/>
            <a:ext cx="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4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14400"/>
            <a:ext cx="546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4" name="TextBox 10"/>
          <p:cNvSpPr txBox="1">
            <a:spLocks noChangeArrowheads="1"/>
          </p:cNvSpPr>
          <p:nvPr/>
        </p:nvSpPr>
        <p:spPr bwMode="auto">
          <a:xfrm>
            <a:off x="7239000" y="2971800"/>
            <a:ext cx="15305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phloem</a:t>
            </a:r>
          </a:p>
        </p:txBody>
      </p:sp>
      <p:cxnSp>
        <p:nvCxnSpPr>
          <p:cNvPr id="91145" name="Straight Arrow Connector 12"/>
          <p:cNvCxnSpPr>
            <a:cxnSpLocks noChangeShapeType="1"/>
          </p:cNvCxnSpPr>
          <p:nvPr/>
        </p:nvCxnSpPr>
        <p:spPr bwMode="auto">
          <a:xfrm rot="10800000">
            <a:off x="4876800" y="3200400"/>
            <a:ext cx="2362200" cy="152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3400" y="1066800"/>
            <a:ext cx="4114800" cy="4343400"/>
          </a:xfrm>
        </p:spPr>
        <p:txBody>
          <a:bodyPr/>
          <a:lstStyle/>
          <a:p>
            <a:r>
              <a:rPr lang="en-US" sz="3200" b="1" dirty="0"/>
              <a:t>Meristem</a:t>
            </a:r>
            <a:r>
              <a:rPr lang="en-US" sz="3200" b="1" baseline="30000" dirty="0"/>
              <a:t>1</a:t>
            </a:r>
            <a:r>
              <a:rPr lang="en-US" sz="3200" dirty="0"/>
              <a:t>: a region of actively dividing cells, located, for example, at the tip of the root or shoot; the source of new cells and tissues for the growing plant body.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3342748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5943600"/>
            <a:ext cx="381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/>
              <a:t>1</a:t>
            </a:r>
            <a:r>
              <a:rPr lang="en-US" sz="1800" dirty="0"/>
              <a:t>From the Greek </a:t>
            </a:r>
            <a:r>
              <a:rPr lang="en-US" sz="1800" i="1" dirty="0" err="1"/>
              <a:t>meristos</a:t>
            </a:r>
            <a:r>
              <a:rPr lang="en-US" sz="1800" dirty="0"/>
              <a:t>, divisible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229678" y="1534476"/>
            <a:ext cx="6858000" cy="378904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24000" y="0"/>
            <a:ext cx="2133600" cy="190500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Sieve Elements:</a:t>
            </a:r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Are elongate</a:t>
            </a:r>
          </a:p>
          <a:p>
            <a:r>
              <a:rPr lang="en-US" sz="2800" dirty="0"/>
              <a:t>Primary wall only (no secondary walls)</a:t>
            </a:r>
          </a:p>
          <a:p>
            <a:r>
              <a:rPr lang="en-US" sz="2800" dirty="0"/>
              <a:t>Living at maturity</a:t>
            </a:r>
          </a:p>
        </p:txBody>
      </p:sp>
      <p:pic>
        <p:nvPicPr>
          <p:cNvPr id="6" name="ClipArt Placeholder 5" descr="phloem2.gif"/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rcRect t="-22000" b="-22000"/>
          <a:stretch>
            <a:fillRect/>
          </a:stretch>
        </p:blipFill>
        <p:spPr>
          <a:xfrm>
            <a:off x="-1371600" y="1219200"/>
            <a:ext cx="4876800" cy="5266944"/>
          </a:xfrm>
        </p:spPr>
      </p:pic>
      <p:sp>
        <p:nvSpPr>
          <p:cNvPr id="7" name="Rectangle 6"/>
          <p:cNvSpPr/>
          <p:nvPr/>
        </p:nvSpPr>
        <p:spPr>
          <a:xfrm>
            <a:off x="-1447800" y="2057400"/>
            <a:ext cx="29718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ylphlsc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9296400" cy="68580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" y="304800"/>
            <a:ext cx="4572000" cy="946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 dirty="0"/>
              <a:t>Tissue: Phloem</a:t>
            </a:r>
          </a:p>
          <a:p>
            <a:pPr algn="ctr" eaLnBrk="1" hangingPunct="1"/>
            <a:r>
              <a:rPr lang="en-US" sz="2800" dirty="0"/>
              <a:t>Cell Type: Sieve</a:t>
            </a:r>
            <a:r>
              <a:rPr lang="en-US" sz="2800" b="1" dirty="0"/>
              <a:t> </a:t>
            </a:r>
            <a:r>
              <a:rPr lang="en-US" sz="2800" dirty="0"/>
              <a:t>Elements</a:t>
            </a:r>
            <a:endParaRPr lang="en-US" sz="2800" b="1" dirty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304800" y="25146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Are elongate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Primary wall only (no secondary walls)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Living at maturity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 descr="lev24220_0302"/>
          <p:cNvSpPr>
            <a:spLocks noGrp="1" noChangeAspect="1" noChangeArrowheads="1"/>
          </p:cNvSpPr>
          <p:nvPr isPhoto="1"/>
        </p:nvSpPr>
        <p:spPr bwMode="auto">
          <a:xfrm>
            <a:off x="278144" y="1219200"/>
            <a:ext cx="8865856" cy="4641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914400"/>
            <a:ext cx="5029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4419600"/>
            <a:ext cx="685800" cy="415498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Outer </a:t>
            </a:r>
          </a:p>
          <a:p>
            <a:pPr algn="ctr"/>
            <a:r>
              <a:rPr lang="en-US" sz="1000" dirty="0"/>
              <a:t>bark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5105400" y="2362200"/>
            <a:ext cx="50292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20574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22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452"/>
            <a:ext cx="8229600" cy="903423"/>
          </a:xfrm>
        </p:spPr>
        <p:txBody>
          <a:bodyPr/>
          <a:lstStyle/>
          <a:p>
            <a:r>
              <a:rPr lang="en-US" sz="3600" b="1" dirty="0"/>
              <a:t>Lecture Review, Chapter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301" y="1143001"/>
            <a:ext cx="9144000" cy="5457318"/>
          </a:xfrm>
        </p:spPr>
        <p:txBody>
          <a:bodyPr>
            <a:noAutofit/>
          </a:bodyPr>
          <a:lstStyle/>
          <a:p>
            <a:pPr marL="227013" indent="-166688"/>
            <a:r>
              <a:rPr lang="en-US" sz="2400" dirty="0"/>
              <a:t>List the major plant organs and briefly describe the function of each.</a:t>
            </a:r>
          </a:p>
          <a:p>
            <a:pPr marL="227013" indent="-166688"/>
            <a:r>
              <a:rPr lang="en-US" sz="2400" dirty="0"/>
              <a:t>How do monocots and </a:t>
            </a:r>
            <a:r>
              <a:rPr lang="en-US" sz="2400" dirty="0" err="1"/>
              <a:t>eudicots</a:t>
            </a:r>
            <a:r>
              <a:rPr lang="en-US" sz="2400" dirty="0"/>
              <a:t> differ in stem, leaf, and root morphology?</a:t>
            </a:r>
          </a:p>
          <a:p>
            <a:pPr marL="227013" indent="-166688"/>
            <a:r>
              <a:rPr lang="en-US" sz="2400" dirty="0"/>
              <a:t>Name some familiar vegetables and the part of the plant body that each represents</a:t>
            </a:r>
          </a:p>
          <a:p>
            <a:pPr marL="227013" indent="-166688"/>
            <a:r>
              <a:rPr lang="en-US" sz="2400" dirty="0"/>
              <a:t>Define </a:t>
            </a:r>
            <a:r>
              <a:rPr lang="en-US" sz="2400" dirty="0" err="1"/>
              <a:t>meristem</a:t>
            </a:r>
            <a:r>
              <a:rPr lang="en-US" sz="2400" dirty="0"/>
              <a:t>.  Compare and contrast the apical </a:t>
            </a:r>
            <a:r>
              <a:rPr lang="en-US" sz="2400" dirty="0" err="1"/>
              <a:t>meristem</a:t>
            </a:r>
            <a:r>
              <a:rPr lang="en-US" sz="2400" dirty="0"/>
              <a:t> and lateral </a:t>
            </a:r>
            <a:r>
              <a:rPr lang="en-US" sz="2400" dirty="0" err="1"/>
              <a:t>meristem</a:t>
            </a:r>
            <a:r>
              <a:rPr lang="en-US" sz="2400" dirty="0"/>
              <a:t>.  </a:t>
            </a:r>
          </a:p>
          <a:p>
            <a:pPr marL="227013" indent="-166688"/>
            <a:r>
              <a:rPr lang="en-US" sz="2400" dirty="0"/>
              <a:t>What kinds of structures/organs do apical meristems give rise to?  L</a:t>
            </a:r>
            <a:r>
              <a:rPr lang="en-US" sz="2400"/>
              <a:t>ateral </a:t>
            </a:r>
            <a:r>
              <a:rPr lang="en-US" sz="2400" dirty="0"/>
              <a:t>meristems?</a:t>
            </a:r>
          </a:p>
          <a:p>
            <a:pPr marL="227013" indent="-166688"/>
            <a:r>
              <a:rPr lang="en-US" sz="2400" dirty="0"/>
              <a:t>What three tissue systems does the apical </a:t>
            </a:r>
            <a:r>
              <a:rPr lang="en-US" sz="2400" dirty="0" err="1"/>
              <a:t>meristem</a:t>
            </a:r>
            <a:r>
              <a:rPr lang="en-US" sz="2400" dirty="0"/>
              <a:t> produce?  What is the main function of each? </a:t>
            </a:r>
          </a:p>
          <a:p>
            <a:pPr marL="227013" indent="-166688"/>
            <a:r>
              <a:rPr lang="en-US" sz="2400" dirty="0"/>
              <a:t>List the cells types that make up each of the tissue systems.</a:t>
            </a:r>
          </a:p>
          <a:p>
            <a:pPr marL="227013" indent="-166688"/>
            <a:endParaRPr lang="en-US" sz="2400" dirty="0"/>
          </a:p>
          <a:p>
            <a:pPr marL="227013" indent="-166688"/>
            <a:endParaRPr lang="en-US" sz="2200" dirty="0"/>
          </a:p>
          <a:p>
            <a:pPr marL="227013" indent="-166688"/>
            <a:endParaRPr lang="en-US" sz="2200" dirty="0"/>
          </a:p>
          <a:p>
            <a:pPr marL="227013" indent="-166688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690811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There are two kinds of meristems: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b="1">
                <a:ea typeface="ＭＳ Ｐゴシック" pitchFamily="-107" charset="-128"/>
                <a:cs typeface="ＭＳ Ｐゴシック" pitchFamily="-107" charset="-128"/>
              </a:rPr>
              <a:t>Apical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meristems - increase the </a:t>
            </a:r>
            <a:r>
              <a:rPr lang="en-US" i="1">
                <a:ea typeface="ＭＳ Ｐゴシック" pitchFamily="-107" charset="-128"/>
                <a:cs typeface="ＭＳ Ｐゴシック" pitchFamily="-107" charset="-128"/>
              </a:rPr>
              <a:t>length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of stems and roots</a:t>
            </a:r>
          </a:p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b="1">
                <a:ea typeface="ＭＳ Ｐゴシック" pitchFamily="-107" charset="-128"/>
                <a:cs typeface="ＭＳ Ｐゴシック" pitchFamily="-107" charset="-128"/>
              </a:rPr>
              <a:t>Lateral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meristems - increase the </a:t>
            </a:r>
            <a:r>
              <a:rPr lang="en-US" i="1">
                <a:ea typeface="ＭＳ Ｐゴシック" pitchFamily="-107" charset="-128"/>
                <a:cs typeface="ＭＳ Ｐゴシック" pitchFamily="-107" charset="-128"/>
              </a:rPr>
              <a:t>girth</a:t>
            </a: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 of stems and roots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149744"/>
            <a:ext cx="8535987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3212" y="198143"/>
            <a:ext cx="8535987" cy="811624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Woody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>plants</a:t>
            </a:r>
            <a:r>
              <a:rPr lang="en-US" sz="3000" dirty="0">
                <a:solidFill>
                  <a:schemeClr val="bg1"/>
                </a:solidFill>
              </a:rPr>
              <a:t> have </a:t>
            </a:r>
            <a:r>
              <a:rPr lang="en-US" sz="3000" b="1" i="1" dirty="0">
                <a:solidFill>
                  <a:schemeClr val="bg1"/>
                </a:solidFill>
              </a:rPr>
              <a:t>both</a:t>
            </a:r>
            <a:r>
              <a:rPr lang="en-US" sz="3000" dirty="0">
                <a:solidFill>
                  <a:schemeClr val="bg1"/>
                </a:solidFill>
              </a:rPr>
              <a:t> apical and lateral meristems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325311" y="1025118"/>
            <a:ext cx="104507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trees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267200" y="1015593"/>
            <a:ext cx="1368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shrubs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7021513" y="1015593"/>
            <a:ext cx="12096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lianas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057400" y="3511944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Quercus</a:t>
            </a:r>
            <a:r>
              <a:rPr lang="en-US" sz="1800" b="1">
                <a:solidFill>
                  <a:schemeClr val="bg1"/>
                </a:solidFill>
              </a:rPr>
              <a:t> spp.</a:t>
            </a:r>
            <a:endParaRPr lang="en-US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4806950" y="3511944"/>
            <a:ext cx="1341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Cornus</a:t>
            </a:r>
            <a:r>
              <a:rPr lang="en-US" sz="1800" b="1">
                <a:solidFill>
                  <a:schemeClr val="bg1"/>
                </a:solidFill>
              </a:rPr>
              <a:t> spp.</a:t>
            </a:r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7315200" y="3511944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</a:rPr>
              <a:t>Celastrus</a:t>
            </a:r>
            <a:r>
              <a:rPr lang="en-US" sz="1800" b="1">
                <a:solidFill>
                  <a:schemeClr val="bg1"/>
                </a:solidFill>
              </a:rPr>
              <a:t> spp.</a:t>
            </a:r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3213" y="4701278"/>
            <a:ext cx="4822477" cy="16174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Herbaceous</a:t>
            </a:r>
            <a:r>
              <a:rPr lang="en-US" sz="3000" dirty="0"/>
              <a:t> </a:t>
            </a:r>
            <a:r>
              <a:rPr lang="en-US" sz="3000" b="1" dirty="0"/>
              <a:t>plants</a:t>
            </a:r>
            <a:r>
              <a:rPr lang="en-US" sz="3000" dirty="0"/>
              <a:t> have </a:t>
            </a:r>
            <a:r>
              <a:rPr lang="en-US" sz="3000" i="1" dirty="0"/>
              <a:t>only </a:t>
            </a:r>
            <a:r>
              <a:rPr lang="en-US" sz="3000" dirty="0"/>
              <a:t>apical meristems</a:t>
            </a:r>
          </a:p>
        </p:txBody>
      </p:sp>
      <p:pic>
        <p:nvPicPr>
          <p:cNvPr id="3" name="Picture 2" descr="several-herbaceous-plants_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06" y="4303491"/>
            <a:ext cx="3713599" cy="2474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2662" y="6488668"/>
            <a:ext cx="189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http://</a:t>
            </a:r>
            <a:r>
              <a:rPr lang="en-US" sz="1800" dirty="0" err="1">
                <a:solidFill>
                  <a:srgbClr val="FFFFFF"/>
                </a:solidFill>
              </a:rPr>
              <a:t>etc.usf.edu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BD220-47A0-914B-BFD5-DA311B90ED1D}"/>
              </a:ext>
            </a:extLst>
          </p:cNvPr>
          <p:cNvSpPr/>
          <p:nvPr/>
        </p:nvSpPr>
        <p:spPr>
          <a:xfrm>
            <a:off x="303212" y="3878657"/>
            <a:ext cx="8535987" cy="31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15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Line 5"/>
          <p:cNvSpPr>
            <a:spLocks noChangeShapeType="1"/>
          </p:cNvSpPr>
          <p:nvPr/>
        </p:nvSpPr>
        <p:spPr bwMode="auto">
          <a:xfrm flipV="1">
            <a:off x="2286000" y="3200400"/>
            <a:ext cx="2590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V="1">
            <a:off x="1752600" y="3886200"/>
            <a:ext cx="2057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1752600" y="2514600"/>
            <a:ext cx="2819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676400" y="152400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Shoot Apical Meristem, l.s.</a:t>
            </a:r>
            <a:endParaRPr lang="en-US" sz="16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34600" y="-14706600"/>
            <a:ext cx="8128000" cy="45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02666" y="1143000"/>
            <a:ext cx="13546666" cy="762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Apical dome</a:t>
            </a:r>
            <a:endParaRPr lang="en-US" sz="16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28600" y="4343400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Leaf </a:t>
            </a:r>
            <a:r>
              <a:rPr lang="en-US" sz="1800" b="1" dirty="0" err="1"/>
              <a:t>primordium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-2971800" y="4876800"/>
            <a:ext cx="7315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209800" y="3886200"/>
            <a:ext cx="2133600" cy="6858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04800" y="5181600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/>
              <a:t>Axillary</a:t>
            </a:r>
            <a:r>
              <a:rPr lang="en-US" sz="1800" b="1" dirty="0"/>
              <a:t> bud</a:t>
            </a:r>
            <a:endParaRPr lang="en-US" sz="16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752600" y="3886200"/>
            <a:ext cx="3429000" cy="1524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95800" y="5257800"/>
            <a:ext cx="3429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19200"/>
            <a:ext cx="675798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230438" y="185738"/>
            <a:ext cx="4249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Shoot Apical Meristem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379413"/>
            <a:ext cx="8129587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33400" y="304800"/>
            <a:ext cx="25146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971800" y="304800"/>
            <a:ext cx="5791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04800" y="4495800"/>
            <a:ext cx="3108325" cy="2051050"/>
          </a:xfrm>
          <a:prstGeom prst="rect">
            <a:avLst/>
          </a:prstGeom>
          <a:noFill/>
          <a:ln w="9525">
            <a:solidFill>
              <a:srgbClr val="C7005E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7005E"/>
                </a:solidFill>
              </a:rPr>
              <a:t>The plant body</a:t>
            </a:r>
          </a:p>
          <a:p>
            <a:r>
              <a:rPr lang="en-US">
                <a:solidFill>
                  <a:srgbClr val="C7005E"/>
                </a:solidFill>
              </a:rPr>
              <a:t>is a system of </a:t>
            </a:r>
          </a:p>
          <a:p>
            <a:r>
              <a:rPr lang="en-US">
                <a:solidFill>
                  <a:srgbClr val="C7005E"/>
                </a:solidFill>
              </a:rPr>
              <a:t>repeating nodes</a:t>
            </a:r>
          </a:p>
          <a:p>
            <a:r>
              <a:rPr lang="en-US">
                <a:solidFill>
                  <a:srgbClr val="C7005E"/>
                </a:solidFill>
              </a:rPr>
              <a:t>and internodes</a:t>
            </a:r>
            <a:endParaRPr lang="en-US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Papyrus"/>
        <a:ea typeface=""/>
        <a:cs typeface=""/>
      </a:majorFont>
      <a:minorFont>
        <a:latin typeface="Papyr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pyru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pyrus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874</Words>
  <Application>Microsoft Macintosh PowerPoint</Application>
  <PresentationFormat>On-screen Show (4:3)</PresentationFormat>
  <Paragraphs>216</Paragraphs>
  <Slides>43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Bradley Hand</vt:lpstr>
      <vt:lpstr>Calibri</vt:lpstr>
      <vt:lpstr>Helvetica</vt:lpstr>
      <vt:lpstr>Papyrus</vt:lpstr>
      <vt:lpstr>Default Design</vt:lpstr>
      <vt:lpstr>1_Office Theme</vt:lpstr>
      <vt:lpstr>Blank Presentation</vt:lpstr>
      <vt:lpstr>Chart</vt:lpstr>
      <vt:lpstr>PowerPoint Presentation</vt:lpstr>
      <vt:lpstr>Outline:</vt:lpstr>
      <vt:lpstr>How plants grow:</vt:lpstr>
      <vt:lpstr>Meristem1: a region of actively dividing cells, located, for example, at the tip of the root or shoot; the source of new cells and tissues for the growing plant body.</vt:lpstr>
      <vt:lpstr>There are two kinds of meristems:</vt:lpstr>
      <vt:lpstr>Woody plants have both apical and lateral meristems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cork cambium produces cork (outer bark), a tough, thick covering for stems and roots that replaces the epidermis</vt:lpstr>
      <vt:lpstr>Examples of bark</vt:lpstr>
      <vt:lpstr>PowerPoint Presentation</vt:lpstr>
      <vt:lpstr>Outline:</vt:lpstr>
      <vt:lpstr>Hierarchical organization of multicellular organisms (e.g., plants, animals)</vt:lpstr>
      <vt:lpstr>Definitions</vt:lpstr>
      <vt:lpstr>PowerPoint Presentation</vt:lpstr>
      <vt:lpstr>PowerPoint Presentation</vt:lpstr>
      <vt:lpstr>Three tissue systems are visible in a stem cross section:</vt:lpstr>
      <vt:lpstr>PowerPoint Presentation</vt:lpstr>
      <vt:lpstr>PowerPoint Presentation</vt:lpstr>
      <vt:lpstr>Parenchyma Cells</vt:lpstr>
      <vt:lpstr>PowerPoint Presentation</vt:lpstr>
      <vt:lpstr>PowerPoint Presentation</vt:lpstr>
      <vt:lpstr>PowerPoint Presentation</vt:lpstr>
      <vt:lpstr>Vascular plants have long-distance transport systems</vt:lpstr>
      <vt:lpstr>PowerPoint Presentation</vt:lpstr>
      <vt:lpstr>PowerPoint Presentation</vt:lpstr>
      <vt:lpstr>Tracheary elements:</vt:lpstr>
      <vt:lpstr>PowerPoint Presentation</vt:lpstr>
      <vt:lpstr>PowerPoint Presentation</vt:lpstr>
      <vt:lpstr>PowerPoint Presentation</vt:lpstr>
      <vt:lpstr>Lignified xylem provides structural support for vascular plants</vt:lpstr>
      <vt:lpstr>PowerPoint Presentation</vt:lpstr>
      <vt:lpstr>Sieve Elements:</vt:lpstr>
      <vt:lpstr>PowerPoint Presentation</vt:lpstr>
      <vt:lpstr>PowerPoint Presentation</vt:lpstr>
      <vt:lpstr>Lecture Review, Chapter 3</vt:lpstr>
    </vt:vector>
  </TitlesOfParts>
  <Company>Botany, UVM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Hoffmann</dc:creator>
  <cp:lastModifiedBy>Catherine Paris</cp:lastModifiedBy>
  <cp:revision>217</cp:revision>
  <dcterms:created xsi:type="dcterms:W3CDTF">2016-01-28T18:12:00Z</dcterms:created>
  <dcterms:modified xsi:type="dcterms:W3CDTF">2021-09-06T22:56:57Z</dcterms:modified>
</cp:coreProperties>
</file>